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4D_8983B864.xml" ContentType="application/vnd.ms-powerpoint.comments+xml"/>
  <Override PartName="/ppt/comments/modernComment_14C_FF099865.xml" ContentType="application/vnd.ms-powerpoint.comments+xml"/>
  <Override PartName="/ppt/comments/modernComment_145_D2B104EC.xml" ContentType="application/vnd.ms-powerpoint.comments+xml"/>
  <Override PartName="/ppt/comments/modernComment_143_50DB9B1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4"/>
  </p:notesMasterIdLst>
  <p:handoutMasterIdLst>
    <p:handoutMasterId r:id="rId35"/>
  </p:handoutMasterIdLst>
  <p:sldIdLst>
    <p:sldId id="333" r:id="rId6"/>
    <p:sldId id="332" r:id="rId7"/>
    <p:sldId id="331" r:id="rId8"/>
    <p:sldId id="330" r:id="rId9"/>
    <p:sldId id="329" r:id="rId10"/>
    <p:sldId id="328" r:id="rId11"/>
    <p:sldId id="327" r:id="rId12"/>
    <p:sldId id="326" r:id="rId13"/>
    <p:sldId id="325" r:id="rId14"/>
    <p:sldId id="324" r:id="rId15"/>
    <p:sldId id="323" r:id="rId16"/>
    <p:sldId id="322" r:id="rId17"/>
    <p:sldId id="321" r:id="rId18"/>
    <p:sldId id="320" r:id="rId19"/>
    <p:sldId id="319" r:id="rId20"/>
    <p:sldId id="318" r:id="rId21"/>
    <p:sldId id="317" r:id="rId22"/>
    <p:sldId id="316" r:id="rId23"/>
    <p:sldId id="315" r:id="rId24"/>
    <p:sldId id="314" r:id="rId25"/>
    <p:sldId id="313" r:id="rId26"/>
    <p:sldId id="312" r:id="rId27"/>
    <p:sldId id="311" r:id="rId28"/>
    <p:sldId id="310" r:id="rId29"/>
    <p:sldId id="309" r:id="rId30"/>
    <p:sldId id="308" r:id="rId31"/>
    <p:sldId id="307" r:id="rId32"/>
    <p:sldId id="30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609D48C-5D11-C2A4-DF01-43DA5A2E8704}" name="Szewczyk, Dominik (224180)" initials="S(" userId="S::224180@buas.nl::43e0f801-00fa-4444-a996-e7cab407f76f"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238FA-34D2-4126-B64F-64387EA97B17}" v="2" dt="2023-06-13T22:00:32.833"/>
    <p1510:client id="{098BDDF2-AD8F-4EE1-A855-D7D2F94B0AA3}" v="24" dt="2023-06-13T18:59:29.588"/>
    <p1510:client id="{5F74C08A-CD4D-4D1E-8FA6-9FCB63E5B2DE}" v="55" dt="2023-06-13T21:58:26.278"/>
    <p1510:client id="{5FEA643F-2EA0-42C6-9714-607D05F6A307}" v="28" dt="2023-06-13T18:57:58.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ewczyk, Dominik (224180)" userId="S::224180@buas.nl::43e0f801-00fa-4444-a996-e7cab407f76f" providerId="AD" clId="Web-{098BDDF2-AD8F-4EE1-A855-D7D2F94B0AA3}"/>
    <pc:docChg chg="delSld">
      <pc:chgData name="Szewczyk, Dominik (224180)" userId="S::224180@buas.nl::43e0f801-00fa-4444-a996-e7cab407f76f" providerId="AD" clId="Web-{098BDDF2-AD8F-4EE1-A855-D7D2F94B0AA3}" dt="2023-06-13T18:59:29.588" v="23"/>
      <pc:docMkLst>
        <pc:docMk/>
      </pc:docMkLst>
      <pc:sldChg chg="del">
        <pc:chgData name="Szewczyk, Dominik (224180)" userId="S::224180@buas.nl::43e0f801-00fa-4444-a996-e7cab407f76f" providerId="AD" clId="Web-{098BDDF2-AD8F-4EE1-A855-D7D2F94B0AA3}" dt="2023-06-13T18:58:37.162" v="0"/>
        <pc:sldMkLst>
          <pc:docMk/>
          <pc:sldMk cId="989191781" sldId="256"/>
        </pc:sldMkLst>
      </pc:sldChg>
      <pc:sldChg chg="del">
        <pc:chgData name="Szewczyk, Dominik (224180)" userId="S::224180@buas.nl::43e0f801-00fa-4444-a996-e7cab407f76f" providerId="AD" clId="Web-{098BDDF2-AD8F-4EE1-A855-D7D2F94B0AA3}" dt="2023-06-13T18:59:02.711" v="2"/>
        <pc:sldMkLst>
          <pc:docMk/>
          <pc:sldMk cId="1764014620" sldId="267"/>
        </pc:sldMkLst>
      </pc:sldChg>
      <pc:sldChg chg="del">
        <pc:chgData name="Szewczyk, Dominik (224180)" userId="S::224180@buas.nl::43e0f801-00fa-4444-a996-e7cab407f76f" providerId="AD" clId="Web-{098BDDF2-AD8F-4EE1-A855-D7D2F94B0AA3}" dt="2023-06-13T18:59:29.588" v="23"/>
        <pc:sldMkLst>
          <pc:docMk/>
          <pc:sldMk cId="98684542" sldId="268"/>
        </pc:sldMkLst>
      </pc:sldChg>
      <pc:sldChg chg="del">
        <pc:chgData name="Szewczyk, Dominik (224180)" userId="S::224180@buas.nl::43e0f801-00fa-4444-a996-e7cab407f76f" providerId="AD" clId="Web-{098BDDF2-AD8F-4EE1-A855-D7D2F94B0AA3}" dt="2023-06-13T18:59:29.573" v="3"/>
        <pc:sldMkLst>
          <pc:docMk/>
          <pc:sldMk cId="2904974988" sldId="273"/>
        </pc:sldMkLst>
      </pc:sldChg>
      <pc:sldChg chg="del">
        <pc:chgData name="Szewczyk, Dominik (224180)" userId="S::224180@buas.nl::43e0f801-00fa-4444-a996-e7cab407f76f" providerId="AD" clId="Web-{098BDDF2-AD8F-4EE1-A855-D7D2F94B0AA3}" dt="2023-06-13T18:58:58.336" v="1"/>
        <pc:sldMkLst>
          <pc:docMk/>
          <pc:sldMk cId="2858463587" sldId="278"/>
        </pc:sldMkLst>
      </pc:sldChg>
      <pc:sldChg chg="del">
        <pc:chgData name="Szewczyk, Dominik (224180)" userId="S::224180@buas.nl::43e0f801-00fa-4444-a996-e7cab407f76f" providerId="AD" clId="Web-{098BDDF2-AD8F-4EE1-A855-D7D2F94B0AA3}" dt="2023-06-13T18:59:29.588" v="21"/>
        <pc:sldMkLst>
          <pc:docMk/>
          <pc:sldMk cId="2357351368" sldId="279"/>
        </pc:sldMkLst>
      </pc:sldChg>
      <pc:sldChg chg="del">
        <pc:chgData name="Szewczyk, Dominik (224180)" userId="S::224180@buas.nl::43e0f801-00fa-4444-a996-e7cab407f76f" providerId="AD" clId="Web-{098BDDF2-AD8F-4EE1-A855-D7D2F94B0AA3}" dt="2023-06-13T18:59:29.588" v="22"/>
        <pc:sldMkLst>
          <pc:docMk/>
          <pc:sldMk cId="448492592" sldId="281"/>
        </pc:sldMkLst>
      </pc:sldChg>
      <pc:sldChg chg="del">
        <pc:chgData name="Szewczyk, Dominik (224180)" userId="S::224180@buas.nl::43e0f801-00fa-4444-a996-e7cab407f76f" providerId="AD" clId="Web-{098BDDF2-AD8F-4EE1-A855-D7D2F94B0AA3}" dt="2023-06-13T18:59:29.573" v="9"/>
        <pc:sldMkLst>
          <pc:docMk/>
          <pc:sldMk cId="74756782" sldId="282"/>
        </pc:sldMkLst>
      </pc:sldChg>
      <pc:sldChg chg="del">
        <pc:chgData name="Szewczyk, Dominik (224180)" userId="S::224180@buas.nl::43e0f801-00fa-4444-a996-e7cab407f76f" providerId="AD" clId="Web-{098BDDF2-AD8F-4EE1-A855-D7D2F94B0AA3}" dt="2023-06-13T18:59:29.573" v="10"/>
        <pc:sldMkLst>
          <pc:docMk/>
          <pc:sldMk cId="317607721" sldId="283"/>
        </pc:sldMkLst>
      </pc:sldChg>
      <pc:sldChg chg="del">
        <pc:chgData name="Szewczyk, Dominik (224180)" userId="S::224180@buas.nl::43e0f801-00fa-4444-a996-e7cab407f76f" providerId="AD" clId="Web-{098BDDF2-AD8F-4EE1-A855-D7D2F94B0AA3}" dt="2023-06-13T18:59:29.573" v="8"/>
        <pc:sldMkLst>
          <pc:docMk/>
          <pc:sldMk cId="1534960798" sldId="285"/>
        </pc:sldMkLst>
      </pc:sldChg>
      <pc:sldChg chg="del">
        <pc:chgData name="Szewczyk, Dominik (224180)" userId="S::224180@buas.nl::43e0f801-00fa-4444-a996-e7cab407f76f" providerId="AD" clId="Web-{098BDDF2-AD8F-4EE1-A855-D7D2F94B0AA3}" dt="2023-06-13T18:59:29.573" v="7"/>
        <pc:sldMkLst>
          <pc:docMk/>
          <pc:sldMk cId="2933601326" sldId="286"/>
        </pc:sldMkLst>
      </pc:sldChg>
      <pc:sldChg chg="del">
        <pc:chgData name="Szewczyk, Dominik (224180)" userId="S::224180@buas.nl::43e0f801-00fa-4444-a996-e7cab407f76f" providerId="AD" clId="Web-{098BDDF2-AD8F-4EE1-A855-D7D2F94B0AA3}" dt="2023-06-13T18:59:29.573" v="5"/>
        <pc:sldMkLst>
          <pc:docMk/>
          <pc:sldMk cId="4239124219" sldId="287"/>
        </pc:sldMkLst>
      </pc:sldChg>
      <pc:sldChg chg="del">
        <pc:chgData name="Szewczyk, Dominik (224180)" userId="S::224180@buas.nl::43e0f801-00fa-4444-a996-e7cab407f76f" providerId="AD" clId="Web-{098BDDF2-AD8F-4EE1-A855-D7D2F94B0AA3}" dt="2023-06-13T18:59:29.573" v="6"/>
        <pc:sldMkLst>
          <pc:docMk/>
          <pc:sldMk cId="477399508" sldId="288"/>
        </pc:sldMkLst>
      </pc:sldChg>
      <pc:sldChg chg="del">
        <pc:chgData name="Szewczyk, Dominik (224180)" userId="S::224180@buas.nl::43e0f801-00fa-4444-a996-e7cab407f76f" providerId="AD" clId="Web-{098BDDF2-AD8F-4EE1-A855-D7D2F94B0AA3}" dt="2023-06-13T18:59:29.573" v="4"/>
        <pc:sldMkLst>
          <pc:docMk/>
          <pc:sldMk cId="4240208359" sldId="289"/>
        </pc:sldMkLst>
      </pc:sldChg>
      <pc:sldChg chg="del">
        <pc:chgData name="Szewczyk, Dominik (224180)" userId="S::224180@buas.nl::43e0f801-00fa-4444-a996-e7cab407f76f" providerId="AD" clId="Web-{098BDDF2-AD8F-4EE1-A855-D7D2F94B0AA3}" dt="2023-06-13T18:59:29.588" v="20"/>
        <pc:sldMkLst>
          <pc:docMk/>
          <pc:sldMk cId="94151288" sldId="292"/>
        </pc:sldMkLst>
      </pc:sldChg>
      <pc:sldChg chg="del">
        <pc:chgData name="Szewczyk, Dominik (224180)" userId="S::224180@buas.nl::43e0f801-00fa-4444-a996-e7cab407f76f" providerId="AD" clId="Web-{098BDDF2-AD8F-4EE1-A855-D7D2F94B0AA3}" dt="2023-06-13T18:59:29.588" v="19"/>
        <pc:sldMkLst>
          <pc:docMk/>
          <pc:sldMk cId="438356703" sldId="293"/>
        </pc:sldMkLst>
      </pc:sldChg>
      <pc:sldChg chg="del">
        <pc:chgData name="Szewczyk, Dominik (224180)" userId="S::224180@buas.nl::43e0f801-00fa-4444-a996-e7cab407f76f" providerId="AD" clId="Web-{098BDDF2-AD8F-4EE1-A855-D7D2F94B0AA3}" dt="2023-06-13T18:59:29.588" v="17"/>
        <pc:sldMkLst>
          <pc:docMk/>
          <pc:sldMk cId="2251026528" sldId="294"/>
        </pc:sldMkLst>
      </pc:sldChg>
      <pc:sldChg chg="del">
        <pc:chgData name="Szewczyk, Dominik (224180)" userId="S::224180@buas.nl::43e0f801-00fa-4444-a996-e7cab407f76f" providerId="AD" clId="Web-{098BDDF2-AD8F-4EE1-A855-D7D2F94B0AA3}" dt="2023-06-13T18:59:29.588" v="14"/>
        <pc:sldMkLst>
          <pc:docMk/>
          <pc:sldMk cId="2978342220" sldId="295"/>
        </pc:sldMkLst>
      </pc:sldChg>
      <pc:sldChg chg="del">
        <pc:chgData name="Szewczyk, Dominik (224180)" userId="S::224180@buas.nl::43e0f801-00fa-4444-a996-e7cab407f76f" providerId="AD" clId="Web-{098BDDF2-AD8F-4EE1-A855-D7D2F94B0AA3}" dt="2023-06-13T18:59:29.588" v="18"/>
        <pc:sldMkLst>
          <pc:docMk/>
          <pc:sldMk cId="3907327165" sldId="296"/>
        </pc:sldMkLst>
      </pc:sldChg>
      <pc:sldChg chg="del">
        <pc:chgData name="Szewczyk, Dominik (224180)" userId="S::224180@buas.nl::43e0f801-00fa-4444-a996-e7cab407f76f" providerId="AD" clId="Web-{098BDDF2-AD8F-4EE1-A855-D7D2F94B0AA3}" dt="2023-06-13T18:59:29.588" v="16"/>
        <pc:sldMkLst>
          <pc:docMk/>
          <pc:sldMk cId="1324421494" sldId="297"/>
        </pc:sldMkLst>
      </pc:sldChg>
      <pc:sldChg chg="del">
        <pc:chgData name="Szewczyk, Dominik (224180)" userId="S::224180@buas.nl::43e0f801-00fa-4444-a996-e7cab407f76f" providerId="AD" clId="Web-{098BDDF2-AD8F-4EE1-A855-D7D2F94B0AA3}" dt="2023-06-13T18:59:29.588" v="15"/>
        <pc:sldMkLst>
          <pc:docMk/>
          <pc:sldMk cId="2434793419" sldId="298"/>
        </pc:sldMkLst>
      </pc:sldChg>
      <pc:sldChg chg="del">
        <pc:chgData name="Szewczyk, Dominik (224180)" userId="S::224180@buas.nl::43e0f801-00fa-4444-a996-e7cab407f76f" providerId="AD" clId="Web-{098BDDF2-AD8F-4EE1-A855-D7D2F94B0AA3}" dt="2023-06-13T18:59:29.588" v="13"/>
        <pc:sldMkLst>
          <pc:docMk/>
          <pc:sldMk cId="2721073593" sldId="301"/>
        </pc:sldMkLst>
      </pc:sldChg>
      <pc:sldChg chg="del">
        <pc:chgData name="Szewczyk, Dominik (224180)" userId="S::224180@buas.nl::43e0f801-00fa-4444-a996-e7cab407f76f" providerId="AD" clId="Web-{098BDDF2-AD8F-4EE1-A855-D7D2F94B0AA3}" dt="2023-06-13T18:59:29.573" v="11"/>
        <pc:sldMkLst>
          <pc:docMk/>
          <pc:sldMk cId="2618994709" sldId="304"/>
        </pc:sldMkLst>
      </pc:sldChg>
      <pc:sldChg chg="del">
        <pc:chgData name="Szewczyk, Dominik (224180)" userId="S::224180@buas.nl::43e0f801-00fa-4444-a996-e7cab407f76f" providerId="AD" clId="Web-{098BDDF2-AD8F-4EE1-A855-D7D2F94B0AA3}" dt="2023-06-13T18:59:29.588" v="12"/>
        <pc:sldMkLst>
          <pc:docMk/>
          <pc:sldMk cId="3697485957" sldId="305"/>
        </pc:sldMkLst>
      </pc:sldChg>
    </pc:docChg>
  </pc:docChgLst>
  <pc:docChgLst>
    <pc:chgData name="Szewczyk, Dominik (224180)" userId="S::224180@buas.nl::43e0f801-00fa-4444-a996-e7cab407f76f" providerId="AD" clId="Web-{5F74C08A-CD4D-4D1E-8FA6-9FCB63E5B2DE}"/>
    <pc:docChg chg="addSld delSld modSld">
      <pc:chgData name="Szewczyk, Dominik (224180)" userId="S::224180@buas.nl::43e0f801-00fa-4444-a996-e7cab407f76f" providerId="AD" clId="Web-{5F74C08A-CD4D-4D1E-8FA6-9FCB63E5B2DE}" dt="2023-06-13T21:58:26.278" v="47"/>
      <pc:docMkLst>
        <pc:docMk/>
      </pc:docMkLst>
      <pc:sldChg chg="modSp">
        <pc:chgData name="Szewczyk, Dominik (224180)" userId="S::224180@buas.nl::43e0f801-00fa-4444-a996-e7cab407f76f" providerId="AD" clId="Web-{5F74C08A-CD4D-4D1E-8FA6-9FCB63E5B2DE}" dt="2023-06-13T21:58:18.262" v="46" actId="20577"/>
        <pc:sldMkLst>
          <pc:docMk/>
          <pc:sldMk cId="4278818917" sldId="332"/>
        </pc:sldMkLst>
        <pc:spChg chg="mod">
          <ac:chgData name="Szewczyk, Dominik (224180)" userId="S::224180@buas.nl::43e0f801-00fa-4444-a996-e7cab407f76f" providerId="AD" clId="Web-{5F74C08A-CD4D-4D1E-8FA6-9FCB63E5B2DE}" dt="2023-06-13T21:54:24.099" v="16" actId="20577"/>
          <ac:spMkLst>
            <pc:docMk/>
            <pc:sldMk cId="4278818917" sldId="332"/>
            <ac:spMk id="5" creationId="{1039FED2-5D87-9688-93A7-92B6FB6E72FA}"/>
          </ac:spMkLst>
        </pc:spChg>
        <pc:spChg chg="mod">
          <ac:chgData name="Szewczyk, Dominik (224180)" userId="S::224180@buas.nl::43e0f801-00fa-4444-a996-e7cab407f76f" providerId="AD" clId="Web-{5F74C08A-CD4D-4D1E-8FA6-9FCB63E5B2DE}" dt="2023-06-13T21:58:18.262" v="46" actId="20577"/>
          <ac:spMkLst>
            <pc:docMk/>
            <pc:sldMk cId="4278818917" sldId="332"/>
            <ac:spMk id="8" creationId="{9B45D1F4-1B2F-17FC-D14D-DEAE39B7A948}"/>
          </ac:spMkLst>
        </pc:spChg>
      </pc:sldChg>
      <pc:sldChg chg="new del">
        <pc:chgData name="Szewczyk, Dominik (224180)" userId="S::224180@buas.nl::43e0f801-00fa-4444-a996-e7cab407f76f" providerId="AD" clId="Web-{5F74C08A-CD4D-4D1E-8FA6-9FCB63E5B2DE}" dt="2023-06-13T21:58:26.278" v="47"/>
        <pc:sldMkLst>
          <pc:docMk/>
          <pc:sldMk cId="1274870191" sldId="334"/>
        </pc:sldMkLst>
      </pc:sldChg>
    </pc:docChg>
  </pc:docChgLst>
  <pc:docChgLst>
    <pc:chgData name="Szewczyk, Dominik (224180)" userId="S::224180@buas.nl::43e0f801-00fa-4444-a996-e7cab407f76f" providerId="AD" clId="Web-{5FEA643F-2EA0-42C6-9714-607D05F6A307}"/>
    <pc:docChg chg="addSld">
      <pc:chgData name="Szewczyk, Dominik (224180)" userId="S::224180@buas.nl::43e0f801-00fa-4444-a996-e7cab407f76f" providerId="AD" clId="Web-{5FEA643F-2EA0-42C6-9714-607D05F6A307}" dt="2023-06-13T18:57:58.595" v="27"/>
      <pc:docMkLst>
        <pc:docMk/>
      </pc:docMkLst>
      <pc:sldChg chg="add">
        <pc:chgData name="Szewczyk, Dominik (224180)" userId="S::224180@buas.nl::43e0f801-00fa-4444-a996-e7cab407f76f" providerId="AD" clId="Web-{5FEA643F-2EA0-42C6-9714-607D05F6A307}" dt="2023-06-13T18:57:54.313" v="0"/>
        <pc:sldMkLst>
          <pc:docMk/>
          <pc:sldMk cId="1391861425" sldId="306"/>
        </pc:sldMkLst>
      </pc:sldChg>
      <pc:sldChg chg="add">
        <pc:chgData name="Szewczyk, Dominik (224180)" userId="S::224180@buas.nl::43e0f801-00fa-4444-a996-e7cab407f76f" providerId="AD" clId="Web-{5FEA643F-2EA0-42C6-9714-607D05F6A307}" dt="2023-06-13T18:57:54.454" v="1"/>
        <pc:sldMkLst>
          <pc:docMk/>
          <pc:sldMk cId="1128172078" sldId="307"/>
        </pc:sldMkLst>
      </pc:sldChg>
      <pc:sldChg chg="add">
        <pc:chgData name="Szewczyk, Dominik (224180)" userId="S::224180@buas.nl::43e0f801-00fa-4444-a996-e7cab407f76f" providerId="AD" clId="Web-{5FEA643F-2EA0-42C6-9714-607D05F6A307}" dt="2023-06-13T18:57:54.657" v="2"/>
        <pc:sldMkLst>
          <pc:docMk/>
          <pc:sldMk cId="2778009334" sldId="308"/>
        </pc:sldMkLst>
      </pc:sldChg>
      <pc:sldChg chg="add">
        <pc:chgData name="Szewczyk, Dominik (224180)" userId="S::224180@buas.nl::43e0f801-00fa-4444-a996-e7cab407f76f" providerId="AD" clId="Web-{5FEA643F-2EA0-42C6-9714-607D05F6A307}" dt="2023-06-13T18:57:54.782" v="3"/>
        <pc:sldMkLst>
          <pc:docMk/>
          <pc:sldMk cId="2075920237" sldId="309"/>
        </pc:sldMkLst>
      </pc:sldChg>
      <pc:sldChg chg="add">
        <pc:chgData name="Szewczyk, Dominik (224180)" userId="S::224180@buas.nl::43e0f801-00fa-4444-a996-e7cab407f76f" providerId="AD" clId="Web-{5FEA643F-2EA0-42C6-9714-607D05F6A307}" dt="2023-06-13T18:57:54.907" v="4"/>
        <pc:sldMkLst>
          <pc:docMk/>
          <pc:sldMk cId="3071725672" sldId="310"/>
        </pc:sldMkLst>
      </pc:sldChg>
      <pc:sldChg chg="add">
        <pc:chgData name="Szewczyk, Dominik (224180)" userId="S::224180@buas.nl::43e0f801-00fa-4444-a996-e7cab407f76f" providerId="AD" clId="Web-{5FEA643F-2EA0-42C6-9714-607D05F6A307}" dt="2023-06-13T18:57:55.032" v="5"/>
        <pc:sldMkLst>
          <pc:docMk/>
          <pc:sldMk cId="1821517445" sldId="311"/>
        </pc:sldMkLst>
      </pc:sldChg>
      <pc:sldChg chg="add">
        <pc:chgData name="Szewczyk, Dominik (224180)" userId="S::224180@buas.nl::43e0f801-00fa-4444-a996-e7cab407f76f" providerId="AD" clId="Web-{5FEA643F-2EA0-42C6-9714-607D05F6A307}" dt="2023-06-13T18:57:55.157" v="6"/>
        <pc:sldMkLst>
          <pc:docMk/>
          <pc:sldMk cId="848273053" sldId="312"/>
        </pc:sldMkLst>
      </pc:sldChg>
      <pc:sldChg chg="add">
        <pc:chgData name="Szewczyk, Dominik (224180)" userId="S::224180@buas.nl::43e0f801-00fa-4444-a996-e7cab407f76f" providerId="AD" clId="Web-{5FEA643F-2EA0-42C6-9714-607D05F6A307}" dt="2023-06-13T18:57:55.298" v="7"/>
        <pc:sldMkLst>
          <pc:docMk/>
          <pc:sldMk cId="516176685" sldId="313"/>
        </pc:sldMkLst>
      </pc:sldChg>
      <pc:sldChg chg="add">
        <pc:chgData name="Szewczyk, Dominik (224180)" userId="S::224180@buas.nl::43e0f801-00fa-4444-a996-e7cab407f76f" providerId="AD" clId="Web-{5FEA643F-2EA0-42C6-9714-607D05F6A307}" dt="2023-06-13T18:57:55.548" v="8"/>
        <pc:sldMkLst>
          <pc:docMk/>
          <pc:sldMk cId="1160118141" sldId="314"/>
        </pc:sldMkLst>
      </pc:sldChg>
      <pc:sldChg chg="add">
        <pc:chgData name="Szewczyk, Dominik (224180)" userId="S::224180@buas.nl::43e0f801-00fa-4444-a996-e7cab407f76f" providerId="AD" clId="Web-{5FEA643F-2EA0-42C6-9714-607D05F6A307}" dt="2023-06-13T18:57:55.751" v="9"/>
        <pc:sldMkLst>
          <pc:docMk/>
          <pc:sldMk cId="4279589703" sldId="315"/>
        </pc:sldMkLst>
      </pc:sldChg>
      <pc:sldChg chg="add">
        <pc:chgData name="Szewczyk, Dominik (224180)" userId="S::224180@buas.nl::43e0f801-00fa-4444-a996-e7cab407f76f" providerId="AD" clId="Web-{5FEA643F-2EA0-42C6-9714-607D05F6A307}" dt="2023-06-13T18:57:55.876" v="10"/>
        <pc:sldMkLst>
          <pc:docMk/>
          <pc:sldMk cId="2020325601" sldId="316"/>
        </pc:sldMkLst>
      </pc:sldChg>
      <pc:sldChg chg="add">
        <pc:chgData name="Szewczyk, Dominik (224180)" userId="S::224180@buas.nl::43e0f801-00fa-4444-a996-e7cab407f76f" providerId="AD" clId="Web-{5FEA643F-2EA0-42C6-9714-607D05F6A307}" dt="2023-06-13T18:57:56.079" v="11"/>
        <pc:sldMkLst>
          <pc:docMk/>
          <pc:sldMk cId="3399425114" sldId="317"/>
        </pc:sldMkLst>
      </pc:sldChg>
      <pc:sldChg chg="add">
        <pc:chgData name="Szewczyk, Dominik (224180)" userId="S::224180@buas.nl::43e0f801-00fa-4444-a996-e7cab407f76f" providerId="AD" clId="Web-{5FEA643F-2EA0-42C6-9714-607D05F6A307}" dt="2023-06-13T18:57:56.235" v="12"/>
        <pc:sldMkLst>
          <pc:docMk/>
          <pc:sldMk cId="124419564" sldId="318"/>
        </pc:sldMkLst>
      </pc:sldChg>
      <pc:sldChg chg="add">
        <pc:chgData name="Szewczyk, Dominik (224180)" userId="S::224180@buas.nl::43e0f801-00fa-4444-a996-e7cab407f76f" providerId="AD" clId="Web-{5FEA643F-2EA0-42C6-9714-607D05F6A307}" dt="2023-06-13T18:57:56.423" v="13"/>
        <pc:sldMkLst>
          <pc:docMk/>
          <pc:sldMk cId="3550987514" sldId="319"/>
        </pc:sldMkLst>
      </pc:sldChg>
      <pc:sldChg chg="add">
        <pc:chgData name="Szewczyk, Dominik (224180)" userId="S::224180@buas.nl::43e0f801-00fa-4444-a996-e7cab407f76f" providerId="AD" clId="Web-{5FEA643F-2EA0-42C6-9714-607D05F6A307}" dt="2023-06-13T18:57:56.594" v="14"/>
        <pc:sldMkLst>
          <pc:docMk/>
          <pc:sldMk cId="1592752192" sldId="320"/>
        </pc:sldMkLst>
      </pc:sldChg>
      <pc:sldChg chg="add">
        <pc:chgData name="Szewczyk, Dominik (224180)" userId="S::224180@buas.nl::43e0f801-00fa-4444-a996-e7cab407f76f" providerId="AD" clId="Web-{5FEA643F-2EA0-42C6-9714-607D05F6A307}" dt="2023-06-13T18:57:56.829" v="15"/>
        <pc:sldMkLst>
          <pc:docMk/>
          <pc:sldMk cId="2853257611" sldId="321"/>
        </pc:sldMkLst>
      </pc:sldChg>
      <pc:sldChg chg="add">
        <pc:chgData name="Szewczyk, Dominik (224180)" userId="S::224180@buas.nl::43e0f801-00fa-4444-a996-e7cab407f76f" providerId="AD" clId="Web-{5FEA643F-2EA0-42C6-9714-607D05F6A307}" dt="2023-06-13T18:57:56.923" v="16"/>
        <pc:sldMkLst>
          <pc:docMk/>
          <pc:sldMk cId="3278881124" sldId="322"/>
        </pc:sldMkLst>
      </pc:sldChg>
      <pc:sldChg chg="add">
        <pc:chgData name="Szewczyk, Dominik (224180)" userId="S::224180@buas.nl::43e0f801-00fa-4444-a996-e7cab407f76f" providerId="AD" clId="Web-{5FEA643F-2EA0-42C6-9714-607D05F6A307}" dt="2023-06-13T18:57:57.032" v="17"/>
        <pc:sldMkLst>
          <pc:docMk/>
          <pc:sldMk cId="1356569372" sldId="323"/>
        </pc:sldMkLst>
      </pc:sldChg>
      <pc:sldChg chg="add">
        <pc:chgData name="Szewczyk, Dominik (224180)" userId="S::224180@buas.nl::43e0f801-00fa-4444-a996-e7cab407f76f" providerId="AD" clId="Web-{5FEA643F-2EA0-42C6-9714-607D05F6A307}" dt="2023-06-13T18:57:57.204" v="18"/>
        <pc:sldMkLst>
          <pc:docMk/>
          <pc:sldMk cId="2650365893" sldId="324"/>
        </pc:sldMkLst>
      </pc:sldChg>
      <pc:sldChg chg="add">
        <pc:chgData name="Szewczyk, Dominik (224180)" userId="S::224180@buas.nl::43e0f801-00fa-4444-a996-e7cab407f76f" providerId="AD" clId="Web-{5FEA643F-2EA0-42C6-9714-607D05F6A307}" dt="2023-06-13T18:57:57.298" v="19"/>
        <pc:sldMkLst>
          <pc:docMk/>
          <pc:sldMk cId="3534816492" sldId="325"/>
        </pc:sldMkLst>
      </pc:sldChg>
      <pc:sldChg chg="add">
        <pc:chgData name="Szewczyk, Dominik (224180)" userId="S::224180@buas.nl::43e0f801-00fa-4444-a996-e7cab407f76f" providerId="AD" clId="Web-{5FEA643F-2EA0-42C6-9714-607D05F6A307}" dt="2023-06-13T18:57:57.423" v="20"/>
        <pc:sldMkLst>
          <pc:docMk/>
          <pc:sldMk cId="2862195887" sldId="326"/>
        </pc:sldMkLst>
      </pc:sldChg>
      <pc:sldChg chg="add">
        <pc:chgData name="Szewczyk, Dominik (224180)" userId="S::224180@buas.nl::43e0f801-00fa-4444-a996-e7cab407f76f" providerId="AD" clId="Web-{5FEA643F-2EA0-42C6-9714-607D05F6A307}" dt="2023-06-13T18:57:57.548" v="21"/>
        <pc:sldMkLst>
          <pc:docMk/>
          <pc:sldMk cId="197842908" sldId="327"/>
        </pc:sldMkLst>
      </pc:sldChg>
      <pc:sldChg chg="add">
        <pc:chgData name="Szewczyk, Dominik (224180)" userId="S::224180@buas.nl::43e0f801-00fa-4444-a996-e7cab407f76f" providerId="AD" clId="Web-{5FEA643F-2EA0-42C6-9714-607D05F6A307}" dt="2023-06-13T18:57:57.766" v="22"/>
        <pc:sldMkLst>
          <pc:docMk/>
          <pc:sldMk cId="2046946495" sldId="328"/>
        </pc:sldMkLst>
      </pc:sldChg>
      <pc:sldChg chg="add">
        <pc:chgData name="Szewczyk, Dominik (224180)" userId="S::224180@buas.nl::43e0f801-00fa-4444-a996-e7cab407f76f" providerId="AD" clId="Web-{5FEA643F-2EA0-42C6-9714-607D05F6A307}" dt="2023-06-13T18:57:57.891" v="23"/>
        <pc:sldMkLst>
          <pc:docMk/>
          <pc:sldMk cId="3226337308" sldId="329"/>
        </pc:sldMkLst>
      </pc:sldChg>
      <pc:sldChg chg="add">
        <pc:chgData name="Szewczyk, Dominik (224180)" userId="S::224180@buas.nl::43e0f801-00fa-4444-a996-e7cab407f76f" providerId="AD" clId="Web-{5FEA643F-2EA0-42C6-9714-607D05F6A307}" dt="2023-06-13T18:57:58.016" v="24"/>
        <pc:sldMkLst>
          <pc:docMk/>
          <pc:sldMk cId="3976910487" sldId="330"/>
        </pc:sldMkLst>
      </pc:sldChg>
      <pc:sldChg chg="add">
        <pc:chgData name="Szewczyk, Dominik (224180)" userId="S::224180@buas.nl::43e0f801-00fa-4444-a996-e7cab407f76f" providerId="AD" clId="Web-{5FEA643F-2EA0-42C6-9714-607D05F6A307}" dt="2023-06-13T18:57:58.141" v="25"/>
        <pc:sldMkLst>
          <pc:docMk/>
          <pc:sldMk cId="3847349966" sldId="331"/>
        </pc:sldMkLst>
      </pc:sldChg>
      <pc:sldChg chg="add">
        <pc:chgData name="Szewczyk, Dominik (224180)" userId="S::224180@buas.nl::43e0f801-00fa-4444-a996-e7cab407f76f" providerId="AD" clId="Web-{5FEA643F-2EA0-42C6-9714-607D05F6A307}" dt="2023-06-13T18:57:58.501" v="26"/>
        <pc:sldMkLst>
          <pc:docMk/>
          <pc:sldMk cId="4278818917" sldId="332"/>
        </pc:sldMkLst>
      </pc:sldChg>
      <pc:sldChg chg="add">
        <pc:chgData name="Szewczyk, Dominik (224180)" userId="S::224180@buas.nl::43e0f801-00fa-4444-a996-e7cab407f76f" providerId="AD" clId="Web-{5FEA643F-2EA0-42C6-9714-607D05F6A307}" dt="2023-06-13T18:57:58.595" v="27"/>
        <pc:sldMkLst>
          <pc:docMk/>
          <pc:sldMk cId="2307111012" sldId="333"/>
        </pc:sldMkLst>
      </pc:sldChg>
    </pc:docChg>
  </pc:docChgLst>
  <pc:docChgLst>
    <pc:chgData name="Szewczyk, Dominik (224180)" userId="S::224180@buas.nl::43e0f801-00fa-4444-a996-e7cab407f76f" providerId="AD" clId="Web-{011238FA-34D2-4126-B64F-64387EA97B17}"/>
    <pc:docChg chg="mod">
      <pc:chgData name="Szewczyk, Dominik (224180)" userId="S::224180@buas.nl::43e0f801-00fa-4444-a996-e7cab407f76f" providerId="AD" clId="Web-{011238FA-34D2-4126-B64F-64387EA97B17}" dt="2023-06-13T22:00:32.833" v="1"/>
      <pc:docMkLst>
        <pc:docMk/>
      </pc:docMkLst>
      <pc:sldChg chg="addCm">
        <pc:chgData name="Szewczyk, Dominik (224180)" userId="S::224180@buas.nl::43e0f801-00fa-4444-a996-e7cab407f76f" providerId="AD" clId="Web-{011238FA-34D2-4126-B64F-64387EA97B17}" dt="2023-06-13T22:00:32.833" v="1"/>
        <pc:sldMkLst>
          <pc:docMk/>
          <pc:sldMk cId="4278818917" sldId="332"/>
        </pc:sldMkLst>
        <pc:extLst>
          <p:ext xmlns:p="http://schemas.openxmlformats.org/presentationml/2006/main" uri="{D6D511B9-2390-475A-947B-AFAB55BFBCF1}">
            <pc226:cmChg xmlns:pc226="http://schemas.microsoft.com/office/powerpoint/2022/06/main/command" chg="add">
              <pc226:chgData name="Szewczyk, Dominik (224180)" userId="S::224180@buas.nl::43e0f801-00fa-4444-a996-e7cab407f76f" providerId="AD" clId="Web-{011238FA-34D2-4126-B64F-64387EA97B17}" dt="2023-06-13T22:00:32.833" v="1"/>
              <pc2:cmMkLst xmlns:pc2="http://schemas.microsoft.com/office/powerpoint/2019/9/main/command">
                <pc:docMk/>
                <pc:sldMk cId="4278818917" sldId="332"/>
                <pc2:cmMk id="{2B185C1C-1D5A-4435-B0D8-F3A7F456F68A}"/>
              </pc2:cmMkLst>
            </pc226:cmChg>
          </p:ext>
        </pc:extLst>
      </pc:sldChg>
    </pc:docChg>
  </pc:docChgLst>
</pc:chgInfo>
</file>

<file path=ppt/comments/modernComment_143_50DB9B1C.xml><?xml version="1.0" encoding="utf-8"?>
<p188:cmLst xmlns:a="http://schemas.openxmlformats.org/drawingml/2006/main" xmlns:r="http://schemas.openxmlformats.org/officeDocument/2006/relationships" xmlns:p188="http://schemas.microsoft.com/office/powerpoint/2018/8/main">
  <p188:cm id="{A98C8D4C-A48D-4509-91EB-4860EAFB0E72}" authorId="{A9878740-8B24-E015-19E6-4C2DC5D6CC7C}" status="resolved" created="2023-01-29T21:30:15.121" complete="100000">
    <ac:txMkLst xmlns:ac="http://schemas.microsoft.com/office/drawing/2013/main/command">
      <pc:docMk xmlns:pc="http://schemas.microsoft.com/office/powerpoint/2013/main/command"/>
      <pc:sldMk xmlns:pc="http://schemas.microsoft.com/office/powerpoint/2013/main/command" cId="1356569372" sldId="323"/>
      <ac:spMk id="4" creationId="{466E84BE-221A-928E-0894-D366C327620E}"/>
      <ac:txMk cp="5" len="9">
        <ac:context len="16" hash="580775436"/>
      </ac:txMk>
    </ac:txMkLst>
    <p188:pos x="3995615" y="234461"/>
    <p188:txBody>
      <a:bodyPr/>
      <a:lstStyle/>
      <a:p>
        <a:r>
          <a:rPr lang="en-US"/>
          <a:t>nice!</a:t>
        </a:r>
      </a:p>
    </p188:txBody>
  </p188:cm>
</p188:cmLst>
</file>

<file path=ppt/comments/modernComment_145_D2B104EC.xml><?xml version="1.0" encoding="utf-8"?>
<p188:cmLst xmlns:a="http://schemas.openxmlformats.org/drawingml/2006/main" xmlns:r="http://schemas.openxmlformats.org/officeDocument/2006/relationships" xmlns:p188="http://schemas.microsoft.com/office/powerpoint/2018/8/main">
  <p188:cm id="{E527FF69-2AE9-44D9-99D3-D48A16F637D5}" authorId="{A9878740-8B24-E015-19E6-4C2DC5D6CC7C}" status="resolved" created="2023-01-29T21:28:49.666" complete="100000">
    <ac:txMkLst xmlns:ac="http://schemas.microsoft.com/office/drawing/2013/main/command">
      <pc:docMk xmlns:pc="http://schemas.microsoft.com/office/powerpoint/2013/main/command"/>
      <pc:sldMk xmlns:pc="http://schemas.microsoft.com/office/powerpoint/2013/main/command" cId="2357351368" sldId="279"/>
      <ac:spMk id="3" creationId="{F36FCBD6-377B-C63F-1408-7F7A658C865E}"/>
      <ac:txMk cp="45" len="22">
        <ac:context len="68" hash="3573328679"/>
      </ac:txMk>
    </ac:txMkLst>
    <p188:pos x="1738923" y="664307"/>
    <p188:replyLst>
      <p188:reply id="{9271B818-69A8-46BF-8F1A-80D04CFF46F3}" authorId="{340C3EA1-4802-6F83-FF26-A8A3A773991A}" created="2023-01-30T13:26:48.011">
        <p188:txBody>
          <a:bodyPr/>
          <a:lstStyle/>
          <a:p>
            <a:r>
              <a:rPr lang="nl-NL"/>
              <a:t>Stems from the first week where they  generate their project idea and do a selection within the imsitu the dataset</a:t>
            </a:r>
          </a:p>
        </p188:txBody>
      </p188:reply>
      <p188:reply id="{8DEA7A2E-AC10-43DD-9F3D-6975A7F1AF2F}" authorId="{A9878740-8B24-E015-19E6-4C2DC5D6CC7C}" created="2023-01-30T13:49:42.903">
        <p188:txBody>
          <a:bodyPr/>
          <a:lstStyle/>
          <a:p>
            <a:r>
              <a:rPr lang="en-US"/>
              <a:t>makes sense now</a:t>
            </a:r>
          </a:p>
        </p188:txBody>
      </p188:reply>
    </p188:replyLst>
    <p188:txBody>
      <a:bodyPr/>
      <a:lstStyle/>
      <a:p>
        <a:r>
          <a:rPr lang="en-US"/>
          <a:t>not clear.</a:t>
        </a:r>
      </a:p>
    </p188:txBody>
  </p188:cm>
</p188:cmLst>
</file>

<file path=ppt/comments/modernComment_14C_FF099865.xml><?xml version="1.0" encoding="utf-8"?>
<p188:cmLst xmlns:a="http://schemas.openxmlformats.org/drawingml/2006/main" xmlns:r="http://schemas.openxmlformats.org/officeDocument/2006/relationships" xmlns:p188="http://schemas.microsoft.com/office/powerpoint/2018/8/main">
  <p188:cm id="{2B185C1C-1D5A-4435-B0D8-F3A7F456F68A}" authorId="{3609D48C-5D11-C2A4-DF01-43DA5A2E8704}" created="2023-06-13T22:00:32.833">
    <pc:sldMkLst xmlns:pc="http://schemas.microsoft.com/office/powerpoint/2013/main/command">
      <pc:docMk/>
      <pc:sldMk cId="4278818917" sldId="332"/>
    </pc:sldMkLst>
    <p188:txBody>
      <a:bodyPr/>
      <a:lstStyle/>
      <a:p>
        <a:r>
          <a:rPr lang="en-GB"/>
          <a:t>Retake: I filled whole IA canvas</a:t>
        </a:r>
      </a:p>
    </p188:txBody>
  </p188:cm>
</p188:cmLst>
</file>

<file path=ppt/comments/modernComment_14D_8983B864.xml><?xml version="1.0" encoding="utf-8"?>
<p188:cmLst xmlns:a="http://schemas.openxmlformats.org/drawingml/2006/main" xmlns:r="http://schemas.openxmlformats.org/officeDocument/2006/relationships" xmlns:p188="http://schemas.microsoft.com/office/powerpoint/2018/8/main">
  <p188:cm id="{A01A8BE2-E0AB-4125-9A4E-F4F91E9C11D0}" authorId="{A9878740-8B24-E015-19E6-4C2DC5D6CC7C}" status="resolved" created="2023-01-29T21:26:36.849" complete="100000">
    <pc:sldMkLst xmlns:pc="http://schemas.microsoft.com/office/powerpoint/2013/main/command">
      <pc:docMk/>
      <pc:sldMk cId="989191781" sldId="256"/>
    </pc:sldMkLst>
    <p188:replyLst>
      <p188:reply id="{84FEA443-7B5D-4B54-93CF-5525C3ABAF3D}" authorId="{340C3EA1-4802-6F83-FF26-A8A3A773991A}" created="2023-01-30T13:19:52.671">
        <p188:txBody>
          <a:bodyPr/>
          <a:lstStyle/>
          <a:p>
            <a:r>
              <a:rPr lang="nl-NL"/>
              <a:t>[@Blerck, Irene van] is still polishing the creative brief but you can find it here: https://adsai.buas.nl/Year1/BlockC/#project-based-learning---creative-brief
This is a template for their final hand-in. The problem statement is part of the AI-Canvas under opportunity in slide 4; otherwise we would have overlap</a:t>
            </a:r>
          </a:p>
        </p188:txBody>
      </p188:reply>
      <p188:reply id="{4CA52233-A0CF-4D7C-A5A5-175F9BA4B803}" authorId="{A9878740-8B24-E015-19E6-4C2DC5D6CC7C}" created="2023-01-30T13:47:14.367">
        <p188:txBody>
          <a:bodyPr/>
          <a:lstStyle/>
          <a:p>
            <a:r>
              <a:rPr lang="en-US"/>
              <a:t>ok, then I think I misunderstood the purpose of this document. Ignore my suggestions!</a:t>
            </a:r>
          </a:p>
        </p188:txBody>
      </p188:reply>
    </p188:replyLst>
    <p188:txBody>
      <a:bodyPr/>
      <a:lstStyle/>
      <a:p>
        <a:r>
          <a:rPr lang="en-US"/>
          <a:t>What is the project? I am missing a problem statement.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13-6-2023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13-6-2023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13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13 juni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13 juni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4D_8983B864.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43_50DB9B1C.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4C_FF099865.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hyperlink" Target="https://pr.to/S7RP36/" TargetMode="External"/><Relationship Id="rId2" Type="http://schemas.openxmlformats.org/officeDocument/2006/relationships/hyperlink" Target="https://github.com/BredaUniversityADSAI/2022-23c-1fcmgt-reg-ai-01-DominikSzewczyk224180/blob/main/Self-study/HCAI_Wireframe_Spider%20detector_Dominik.zip" TargetMode="External"/><Relationship Id="rId1" Type="http://schemas.openxmlformats.org/officeDocument/2006/relationships/slideLayout" Target="../slideLayouts/slideLayout16.xml"/><Relationship Id="rId4" Type="http://schemas.openxmlformats.org/officeDocument/2006/relationships/hyperlink" Target="https://github.com/BredaUniversityADSAI/2022-23c-1fcmgt-reg-ai-01-DominikSzewczyk224180/blob/main/Self-study/Spider%20Detector%20-%20Proto.io%20player%20-%20Google%20Chrome%202023-04-05%2020-53-18.mp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45_D2B104EC.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nl-NL" dirty="0" err="1">
                <a:latin typeface="Open Sans"/>
                <a:ea typeface="Open Sans"/>
                <a:cs typeface="Open Sans"/>
              </a:rPr>
              <a:t>Dominik</a:t>
            </a:r>
            <a:r>
              <a:rPr lang="nl-NL" dirty="0">
                <a:latin typeface="Open Sans"/>
                <a:ea typeface="Open Sans"/>
                <a:cs typeface="Open Sans"/>
              </a:rPr>
              <a:t> </a:t>
            </a:r>
            <a:r>
              <a:rPr lang="nl-NL" dirty="0" err="1">
                <a:latin typeface="Open Sans"/>
                <a:ea typeface="Open Sans"/>
                <a:cs typeface="Open Sans"/>
              </a:rPr>
              <a:t>Szewczyk</a:t>
            </a:r>
            <a:endParaRPr lang="nl-NL" dirty="0" err="1"/>
          </a:p>
          <a:p>
            <a:r>
              <a:rPr lang="nl-NL" dirty="0">
                <a:latin typeface="Open Sans"/>
                <a:ea typeface="Open Sans"/>
                <a:cs typeface="Open Sans"/>
              </a:rPr>
              <a:t>224180</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564467"/>
            <a:ext cx="9372600" cy="1524000"/>
          </a:xfrm>
        </p:spPr>
        <p:txBody>
          <a:bodyPr/>
          <a:lstStyle/>
          <a:p>
            <a:r>
              <a:rPr lang="en-NL" sz="4000" dirty="0">
                <a:latin typeface="Open Sans Semibold"/>
                <a:ea typeface="Open Sans Semibold"/>
                <a:cs typeface="Open Sans Semibold"/>
              </a:rPr>
              <a:t>Project Proposal</a:t>
            </a:r>
            <a:r>
              <a:rPr lang="en-US" sz="4000" dirty="0">
                <a:latin typeface="Open Sans Semibold"/>
                <a:ea typeface="Open Sans Semibold"/>
                <a:cs typeface="Open Sans Semibold"/>
              </a:rPr>
              <a:t>: Spider Detector</a:t>
            </a:r>
            <a:endParaRPr lang="en-US" sz="4000" dirty="0">
              <a:ea typeface="Open Sans Semibold"/>
              <a:cs typeface="Open Sans Semibold"/>
            </a:endParaRPr>
          </a:p>
        </p:txBody>
      </p:sp>
    </p:spTree>
    <p:extLst>
      <p:ext uri="{BB962C8B-B14F-4D97-AF65-F5344CB8AC3E}">
        <p14:creationId xmlns:p14="http://schemas.microsoft.com/office/powerpoint/2010/main" val="23071110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9A2B80-2A27-DB2C-8D06-9278F3EE84CB}"/>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48B3B15B-3028-0A96-05BA-3620AC39F24C}"/>
              </a:ext>
            </a:extLst>
          </p:cNvPr>
          <p:cNvSpPr>
            <a:spLocks noGrp="1"/>
          </p:cNvSpPr>
          <p:nvPr>
            <p:ph sz="quarter" idx="15"/>
          </p:nvPr>
        </p:nvSpPr>
        <p:spPr>
          <a:xfrm>
            <a:off x="537882" y="1471381"/>
            <a:ext cx="8017547" cy="4154984"/>
          </a:xfrm>
        </p:spPr>
        <p:txBody>
          <a:bodyPr lIns="91440" tIns="45720" rIns="91440" bIns="45720" anchor="t">
            <a:noAutofit/>
          </a:bodyPr>
          <a:lstStyle/>
          <a:p>
            <a:pPr marL="198755" indent="-198755"/>
            <a:r>
              <a:rPr lang="en-US" dirty="0">
                <a:latin typeface="Open Sans"/>
                <a:ea typeface="Open Sans"/>
                <a:cs typeface="Open Sans"/>
              </a:rPr>
              <a:t>I have binary classification problem because I have 2 classes.</a:t>
            </a:r>
          </a:p>
          <a:p>
            <a:pPr marL="198755" indent="-198755"/>
            <a:r>
              <a:rPr lang="en-US" dirty="0">
                <a:latin typeface="Open Sans"/>
                <a:ea typeface="Open Sans"/>
                <a:cs typeface="Open Sans"/>
              </a:rPr>
              <a:t>Images of Butterflies: 203 
 Images of Spiders: 188</a:t>
            </a:r>
          </a:p>
          <a:p>
            <a:pPr marL="198755" indent="-198755"/>
            <a:r>
              <a:rPr lang="en-US" dirty="0">
                <a:latin typeface="Open Sans"/>
                <a:ea typeface="Open Sans"/>
                <a:cs typeface="Open Sans"/>
              </a:rPr>
              <a:t>Train dataset sizes: 316</a:t>
            </a:r>
            <a:br>
              <a:rPr lang="en-US" dirty="0">
                <a:latin typeface="Open Sans"/>
                <a:ea typeface="Open Sans"/>
                <a:cs typeface="Open Sans"/>
              </a:rPr>
            </a:br>
            <a:r>
              <a:rPr lang="en-US" dirty="0">
                <a:latin typeface="Open Sans"/>
                <a:ea typeface="Open Sans"/>
                <a:cs typeface="Open Sans"/>
              </a:rPr>
              <a:t>Test dataset size: 39</a:t>
            </a:r>
            <a:br>
              <a:rPr lang="en-US" dirty="0">
                <a:latin typeface="Open Sans"/>
                <a:ea typeface="Open Sans"/>
                <a:cs typeface="Open Sans"/>
              </a:rPr>
            </a:br>
            <a:r>
              <a:rPr lang="en-US" dirty="0">
                <a:latin typeface="Open Sans"/>
                <a:ea typeface="Open Sans"/>
                <a:cs typeface="Open Sans"/>
              </a:rPr>
              <a:t>Validation Dataset size: 40</a:t>
            </a:r>
          </a:p>
          <a:p>
            <a:pPr marL="198755" indent="-198755"/>
            <a:r>
              <a:rPr lang="en-US" dirty="0">
                <a:latin typeface="Open Sans"/>
                <a:ea typeface="Open Sans"/>
                <a:cs typeface="Open Sans"/>
              </a:rPr>
              <a:t>Image size: 256 x 256</a:t>
            </a:r>
          </a:p>
          <a:p>
            <a:pPr marL="198755" indent="-198755"/>
            <a:r>
              <a:rPr lang="en-US" dirty="0">
                <a:latin typeface="Open Sans"/>
                <a:ea typeface="Open Sans"/>
                <a:cs typeface="Open Sans"/>
              </a:rPr>
              <a:t>Images are labeled according to their file names. If the file name contains the word "spider", the label for the image is set to 1, otherwise it is set to 0.</a:t>
            </a:r>
          </a:p>
          <a:p>
            <a:pPr marL="198755" indent="-198755"/>
            <a:r>
              <a:rPr lang="en-US" dirty="0">
                <a:latin typeface="Open Sans"/>
                <a:ea typeface="Open Sans"/>
                <a:cs typeface="Open Sans"/>
              </a:rPr>
              <a:t>I import some images form </a:t>
            </a:r>
            <a:r>
              <a:rPr lang="en-US" dirty="0" err="1">
                <a:latin typeface="Open Sans"/>
                <a:ea typeface="Open Sans"/>
                <a:cs typeface="Open Sans"/>
              </a:rPr>
              <a:t>Imsitu</a:t>
            </a:r>
            <a:r>
              <a:rPr lang="en-US" dirty="0">
                <a:latin typeface="Open Sans"/>
                <a:ea typeface="Open Sans"/>
                <a:cs typeface="Open Sans"/>
              </a:rPr>
              <a:t> dataset, and I scraped some data using: </a:t>
            </a:r>
            <a:r>
              <a:rPr lang="en-US" dirty="0" err="1">
                <a:latin typeface="Open Sans"/>
                <a:ea typeface="Open Sans"/>
                <a:cs typeface="Open Sans"/>
              </a:rPr>
              <a:t>duckduckgo_search</a:t>
            </a:r>
            <a:endParaRPr lang="en-US" dirty="0">
              <a:latin typeface="Open Sans"/>
              <a:ea typeface="Open Sans"/>
              <a:cs typeface="Open Sans"/>
            </a:endParaRPr>
          </a:p>
          <a:p>
            <a:pPr marL="198755" indent="-198755"/>
            <a:endParaRPr lang="en-US">
              <a:latin typeface="Open Sans"/>
              <a:ea typeface="Open Sans"/>
              <a:cs typeface="Open Sans"/>
            </a:endParaRPr>
          </a:p>
        </p:txBody>
      </p:sp>
      <p:sp>
        <p:nvSpPr>
          <p:cNvPr id="4" name="Title 3">
            <a:extLst>
              <a:ext uri="{FF2B5EF4-FFF2-40B4-BE49-F238E27FC236}">
                <a16:creationId xmlns:a16="http://schemas.microsoft.com/office/drawing/2014/main" id="{FAE5E09F-DEDF-90ED-374D-D8B473E2E58B}"/>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The dataset</a:t>
            </a:r>
            <a:endParaRPr lang="en-US">
              <a:ea typeface="Open Sans Semibold"/>
              <a:cs typeface="Open Sans Semibold"/>
            </a:endParaRPr>
          </a:p>
        </p:txBody>
      </p:sp>
      <p:pic>
        <p:nvPicPr>
          <p:cNvPr id="5" name="Picture 5" descr="Chart&#10;&#10;Description automatically generated">
            <a:extLst>
              <a:ext uri="{FF2B5EF4-FFF2-40B4-BE49-F238E27FC236}">
                <a16:creationId xmlns:a16="http://schemas.microsoft.com/office/drawing/2014/main" id="{F0DC4C25-F34A-2284-691B-1455AD46BF82}"/>
              </a:ext>
            </a:extLst>
          </p:cNvPr>
          <p:cNvPicPr>
            <a:picLocks noChangeAspect="1"/>
          </p:cNvPicPr>
          <p:nvPr/>
        </p:nvPicPr>
        <p:blipFill>
          <a:blip r:embed="rId2"/>
          <a:stretch>
            <a:fillRect/>
          </a:stretch>
        </p:blipFill>
        <p:spPr>
          <a:xfrm>
            <a:off x="8705422" y="3922"/>
            <a:ext cx="1354781" cy="6051550"/>
          </a:xfrm>
          <a:prstGeom prst="rect">
            <a:avLst/>
          </a:prstGeom>
        </p:spPr>
      </p:pic>
      <p:sp>
        <p:nvSpPr>
          <p:cNvPr id="6" name="TextBox 5">
            <a:extLst>
              <a:ext uri="{FF2B5EF4-FFF2-40B4-BE49-F238E27FC236}">
                <a16:creationId xmlns:a16="http://schemas.microsoft.com/office/drawing/2014/main" id="{155E66CA-99EB-D4A7-EA1D-57EC4C9246D5}"/>
              </a:ext>
            </a:extLst>
          </p:cNvPr>
          <p:cNvSpPr txBox="1"/>
          <p:nvPr/>
        </p:nvSpPr>
        <p:spPr>
          <a:xfrm>
            <a:off x="5588000" y="1924844"/>
            <a:ext cx="31234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cs typeface="Calibri"/>
              </a:rPr>
              <a:t>Example of Spiders:</a:t>
            </a:r>
            <a:br>
              <a:rPr lang="en-GB" sz="2400" dirty="0">
                <a:cs typeface="Calibri"/>
              </a:rPr>
            </a:br>
            <a:r>
              <a:rPr lang="en-GB" sz="2400" dirty="0">
                <a:cs typeface="Calibri"/>
              </a:rPr>
              <a:t>Example of Butterflies:</a:t>
            </a:r>
          </a:p>
        </p:txBody>
      </p:sp>
      <p:pic>
        <p:nvPicPr>
          <p:cNvPr id="7" name="Picture 7">
            <a:extLst>
              <a:ext uri="{FF2B5EF4-FFF2-40B4-BE49-F238E27FC236}">
                <a16:creationId xmlns:a16="http://schemas.microsoft.com/office/drawing/2014/main" id="{95ECB7C2-B8EE-9745-28F4-C58550A65D05}"/>
              </a:ext>
            </a:extLst>
          </p:cNvPr>
          <p:cNvPicPr>
            <a:picLocks noChangeAspect="1"/>
          </p:cNvPicPr>
          <p:nvPr/>
        </p:nvPicPr>
        <p:blipFill>
          <a:blip r:embed="rId3"/>
          <a:stretch>
            <a:fillRect/>
          </a:stretch>
        </p:blipFill>
        <p:spPr>
          <a:xfrm>
            <a:off x="10386543" y="6350"/>
            <a:ext cx="1364602" cy="6059487"/>
          </a:xfrm>
          <a:prstGeom prst="rect">
            <a:avLst/>
          </a:prstGeom>
        </p:spPr>
      </p:pic>
    </p:spTree>
    <p:extLst>
      <p:ext uri="{BB962C8B-B14F-4D97-AF65-F5344CB8AC3E}">
        <p14:creationId xmlns:p14="http://schemas.microsoft.com/office/powerpoint/2010/main" val="265036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53B84-715B-E71E-E1BA-2D9CE8761AFD}"/>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74AA6E07-E9EA-1F71-9117-A3F1E9491E59}"/>
              </a:ext>
            </a:extLst>
          </p:cNvPr>
          <p:cNvSpPr>
            <a:spLocks noGrp="1"/>
          </p:cNvSpPr>
          <p:nvPr>
            <p:ph sz="quarter" idx="15"/>
          </p:nvPr>
        </p:nvSpPr>
        <p:spPr/>
        <p:txBody>
          <a:bodyPr lIns="91440" tIns="45720" rIns="91440" bIns="45720" anchor="t">
            <a:noAutofit/>
          </a:bodyPr>
          <a:lstStyle/>
          <a:p>
            <a:pPr marL="198755" indent="-198755"/>
            <a:r>
              <a:rPr lang="en-US" dirty="0">
                <a:latin typeface="Open Sans"/>
                <a:ea typeface="Open Sans"/>
                <a:cs typeface="Open Sans"/>
              </a:rPr>
              <a:t>Random guess accuracy is 50%</a:t>
            </a:r>
          </a:p>
          <a:p>
            <a:pPr marL="198755" indent="-198755"/>
            <a:r>
              <a:rPr lang="en-US" dirty="0">
                <a:latin typeface="Open Sans"/>
                <a:ea typeface="Open Sans"/>
                <a:cs typeface="Open Sans"/>
              </a:rPr>
              <a:t>Human-Level Performance accuracy is 100%</a:t>
            </a:r>
          </a:p>
          <a:p>
            <a:pPr marL="198755" indent="-198755"/>
            <a:r>
              <a:rPr lang="en-US" dirty="0">
                <a:latin typeface="Open Sans"/>
                <a:ea typeface="Open Sans"/>
                <a:cs typeface="Open Sans"/>
              </a:rPr>
              <a:t>Multilayer Perceptron accuracy is 43%</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466E84BE-221A-928E-0894-D366C327620E}"/>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Baselines</a:t>
            </a:r>
          </a:p>
          <a:p>
            <a:endParaRPr lang="en-US">
              <a:ea typeface="Open Sans Semibold"/>
              <a:cs typeface="Open Sans Semibold"/>
            </a:endParaRPr>
          </a:p>
        </p:txBody>
      </p:sp>
      <p:pic>
        <p:nvPicPr>
          <p:cNvPr id="5" name="Picture 5" descr="Graphical user interface, application, chat or text message&#10;&#10;Description automatically generated">
            <a:extLst>
              <a:ext uri="{FF2B5EF4-FFF2-40B4-BE49-F238E27FC236}">
                <a16:creationId xmlns:a16="http://schemas.microsoft.com/office/drawing/2014/main" id="{5CB5627B-14E7-2F6F-F17E-F69C64EEE31E}"/>
              </a:ext>
            </a:extLst>
          </p:cNvPr>
          <p:cNvPicPr>
            <a:picLocks noChangeAspect="1"/>
          </p:cNvPicPr>
          <p:nvPr/>
        </p:nvPicPr>
        <p:blipFill>
          <a:blip r:embed="rId3"/>
          <a:stretch>
            <a:fillRect/>
          </a:stretch>
        </p:blipFill>
        <p:spPr>
          <a:xfrm>
            <a:off x="969963" y="3330074"/>
            <a:ext cx="5926137" cy="1515478"/>
          </a:xfrm>
          <a:prstGeom prst="rect">
            <a:avLst/>
          </a:prstGeom>
        </p:spPr>
      </p:pic>
    </p:spTree>
    <p:extLst>
      <p:ext uri="{BB962C8B-B14F-4D97-AF65-F5344CB8AC3E}">
        <p14:creationId xmlns:p14="http://schemas.microsoft.com/office/powerpoint/2010/main" val="1356569372"/>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CFEBE8-14FF-1F01-1512-2B64EFC29B97}"/>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C1644099-958B-FAE4-918C-51E4968DBFD1}"/>
              </a:ext>
            </a:extLst>
          </p:cNvPr>
          <p:cNvSpPr>
            <a:spLocks noGrp="1"/>
          </p:cNvSpPr>
          <p:nvPr>
            <p:ph sz="quarter" idx="15"/>
          </p:nvPr>
        </p:nvSpPr>
        <p:spPr>
          <a:xfrm>
            <a:off x="537882" y="2075942"/>
            <a:ext cx="11144922" cy="3550423"/>
          </a:xfrm>
        </p:spPr>
        <p:txBody>
          <a:bodyPr lIns="91440" tIns="45720" rIns="91440" bIns="45720" anchor="t">
            <a:noAutofit/>
          </a:bodyPr>
          <a:lstStyle/>
          <a:p>
            <a:pPr marL="198755" indent="-198755"/>
            <a:r>
              <a:rPr lang="en-US" sz="2800" dirty="0">
                <a:latin typeface="Open Sans"/>
                <a:ea typeface="Open Sans"/>
                <a:cs typeface="Open Sans"/>
              </a:rPr>
              <a:t>Resizing the images to size of 256x256</a:t>
            </a:r>
            <a:br>
              <a:rPr lang="en-US" sz="2800" dirty="0">
                <a:latin typeface="Open Sans"/>
                <a:ea typeface="Open Sans"/>
                <a:cs typeface="Open Sans"/>
              </a:rPr>
            </a:br>
            <a:endParaRPr lang="en-US" sz="2800" dirty="0">
              <a:latin typeface="Open Sans"/>
              <a:ea typeface="Open Sans"/>
              <a:cs typeface="Open Sans"/>
            </a:endParaRPr>
          </a:p>
          <a:p>
            <a:pPr marL="198755" indent="-198755"/>
            <a:r>
              <a:rPr lang="en-US" sz="2800" dirty="0">
                <a:latin typeface="Open Sans"/>
                <a:ea typeface="Open Sans"/>
                <a:cs typeface="Open Sans"/>
              </a:rPr>
              <a:t>Normalization </a:t>
            </a:r>
          </a:p>
        </p:txBody>
      </p:sp>
      <p:sp>
        <p:nvSpPr>
          <p:cNvPr id="4" name="Title 3">
            <a:extLst>
              <a:ext uri="{FF2B5EF4-FFF2-40B4-BE49-F238E27FC236}">
                <a16:creationId xmlns:a16="http://schemas.microsoft.com/office/drawing/2014/main" id="{DAB9C166-2AD7-DB52-CA76-7A6E267D5EDA}"/>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Preprocessing</a:t>
            </a:r>
            <a:endParaRPr lang="en-US"/>
          </a:p>
        </p:txBody>
      </p:sp>
    </p:spTree>
    <p:extLst>
      <p:ext uri="{BB962C8B-B14F-4D97-AF65-F5344CB8AC3E}">
        <p14:creationId xmlns:p14="http://schemas.microsoft.com/office/powerpoint/2010/main" val="327888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50D56-C094-49F0-19E7-E703EC9EB276}"/>
              </a:ext>
            </a:extLst>
          </p:cNvPr>
          <p:cNvSpPr>
            <a:spLocks noGrp="1"/>
          </p:cNvSpPr>
          <p:nvPr>
            <p:ph type="sldNum" sz="quarter" idx="12"/>
          </p:nvPr>
        </p:nvSpPr>
        <p:spPr/>
        <p:txBody>
          <a:bodyPr/>
          <a:lstStyle/>
          <a:p>
            <a:fld id="{AA6C878E-6624-8940-965B-E61AF946BCDB}" type="slidenum">
              <a:rPr lang="nl-NL" dirty="0" smtClean="0"/>
              <a:t>13</a:t>
            </a:fld>
            <a:endParaRPr lang="nl-NL" dirty="0"/>
          </a:p>
        </p:txBody>
      </p:sp>
      <p:sp>
        <p:nvSpPr>
          <p:cNvPr id="4" name="Title 3">
            <a:extLst>
              <a:ext uri="{FF2B5EF4-FFF2-40B4-BE49-F238E27FC236}">
                <a16:creationId xmlns:a16="http://schemas.microsoft.com/office/drawing/2014/main" id="{CBFF404C-8F83-37A5-2F4A-6D40CC64A1A3}"/>
              </a:ext>
            </a:extLst>
          </p:cNvPr>
          <p:cNvSpPr>
            <a:spLocks noGrp="1"/>
          </p:cNvSpPr>
          <p:nvPr>
            <p:ph type="title"/>
          </p:nvPr>
        </p:nvSpPr>
        <p:spPr/>
        <p:txBody>
          <a:bodyPr lIns="91440" tIns="45720" rIns="91440" bIns="45720" anchor="t"/>
          <a:lstStyle/>
          <a:p>
            <a:r>
              <a:rPr lang="en-US" dirty="0">
                <a:latin typeface="Open Sans Semibold"/>
                <a:ea typeface="Open Sans Semibold"/>
                <a:cs typeface="Open Sans Semibold"/>
              </a:rPr>
              <a:t>PoC: CNN architecture</a:t>
            </a:r>
            <a:endParaRPr lang="en-US" dirty="0"/>
          </a:p>
        </p:txBody>
      </p:sp>
      <p:pic>
        <p:nvPicPr>
          <p:cNvPr id="5" name="Picture 5" descr="Table&#10;&#10;Description automatically generated">
            <a:extLst>
              <a:ext uri="{FF2B5EF4-FFF2-40B4-BE49-F238E27FC236}">
                <a16:creationId xmlns:a16="http://schemas.microsoft.com/office/drawing/2014/main" id="{338991DA-B5B8-7B85-A1D6-D72D6AD78018}"/>
              </a:ext>
            </a:extLst>
          </p:cNvPr>
          <p:cNvPicPr>
            <a:picLocks noChangeAspect="1"/>
          </p:cNvPicPr>
          <p:nvPr/>
        </p:nvPicPr>
        <p:blipFill>
          <a:blip r:embed="rId2"/>
          <a:stretch>
            <a:fillRect/>
          </a:stretch>
        </p:blipFill>
        <p:spPr>
          <a:xfrm>
            <a:off x="7402813" y="412606"/>
            <a:ext cx="3759200" cy="5196923"/>
          </a:xfrm>
          <a:prstGeom prst="rect">
            <a:avLst/>
          </a:prstGeom>
        </p:spPr>
      </p:pic>
      <p:pic>
        <p:nvPicPr>
          <p:cNvPr id="6" name="Picture 6" descr="Text&#10;&#10;Description automatically generated">
            <a:extLst>
              <a:ext uri="{FF2B5EF4-FFF2-40B4-BE49-F238E27FC236}">
                <a16:creationId xmlns:a16="http://schemas.microsoft.com/office/drawing/2014/main" id="{45B0EA20-D301-2521-888C-B2FCB8702034}"/>
              </a:ext>
            </a:extLst>
          </p:cNvPr>
          <p:cNvPicPr>
            <a:picLocks noChangeAspect="1"/>
          </p:cNvPicPr>
          <p:nvPr/>
        </p:nvPicPr>
        <p:blipFill>
          <a:blip r:embed="rId3"/>
          <a:stretch>
            <a:fillRect/>
          </a:stretch>
        </p:blipFill>
        <p:spPr>
          <a:xfrm>
            <a:off x="588962" y="2007100"/>
            <a:ext cx="6402387" cy="2732676"/>
          </a:xfrm>
          <a:prstGeom prst="rect">
            <a:avLst/>
          </a:prstGeom>
        </p:spPr>
      </p:pic>
    </p:spTree>
    <p:extLst>
      <p:ext uri="{BB962C8B-B14F-4D97-AF65-F5344CB8AC3E}">
        <p14:creationId xmlns:p14="http://schemas.microsoft.com/office/powerpoint/2010/main" val="285325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1038B-4DB1-2DC7-8D46-B981CF0EA74C}"/>
              </a:ext>
            </a:extLst>
          </p:cNvPr>
          <p:cNvSpPr>
            <a:spLocks noGrp="1"/>
          </p:cNvSpPr>
          <p:nvPr>
            <p:ph type="sldNum" sz="quarter" idx="12"/>
          </p:nvPr>
        </p:nvSpPr>
        <p:spPr/>
        <p:txBody>
          <a:bodyPr/>
          <a:lstStyle/>
          <a:p>
            <a:fld id="{AA6C878E-6624-8940-965B-E61AF946BCDB}" type="slidenum">
              <a:rPr lang="nl-NL" dirty="0" smtClean="0"/>
              <a:t>14</a:t>
            </a:fld>
            <a:endParaRPr lang="nl-NL" dirty="0"/>
          </a:p>
        </p:txBody>
      </p:sp>
      <p:sp>
        <p:nvSpPr>
          <p:cNvPr id="3" name="Content Placeholder 2">
            <a:extLst>
              <a:ext uri="{FF2B5EF4-FFF2-40B4-BE49-F238E27FC236}">
                <a16:creationId xmlns:a16="http://schemas.microsoft.com/office/drawing/2014/main" id="{42D8C140-3745-7F38-5FE1-B2DFC9B044B7}"/>
              </a:ext>
            </a:extLst>
          </p:cNvPr>
          <p:cNvSpPr>
            <a:spLocks noGrp="1"/>
          </p:cNvSpPr>
          <p:nvPr>
            <p:ph sz="quarter" idx="15"/>
          </p:nvPr>
        </p:nvSpPr>
        <p:spPr>
          <a:xfrm>
            <a:off x="537882" y="1201506"/>
            <a:ext cx="4842547" cy="4154984"/>
          </a:xfrm>
        </p:spPr>
        <p:txBody>
          <a:bodyPr lIns="91440" tIns="45720" rIns="91440" bIns="45720" anchor="t">
            <a:noAutofit/>
          </a:bodyPr>
          <a:lstStyle/>
          <a:p>
            <a:pPr marL="198755" indent="-198755"/>
            <a:r>
              <a:rPr lang="en-US" dirty="0">
                <a:latin typeface="Open Sans"/>
                <a:ea typeface="Open Sans"/>
                <a:cs typeface="Open Sans"/>
              </a:rPr>
              <a:t>I used </a:t>
            </a:r>
            <a:r>
              <a:rPr lang="en-US" dirty="0" err="1">
                <a:latin typeface="Open Sans"/>
                <a:ea typeface="Open Sans"/>
                <a:cs typeface="Open Sans"/>
              </a:rPr>
              <a:t>binary_crossentropy</a:t>
            </a:r>
            <a:r>
              <a:rPr lang="en-US" dirty="0">
                <a:latin typeface="Open Sans"/>
                <a:ea typeface="Open Sans"/>
                <a:cs typeface="Open Sans"/>
              </a:rPr>
              <a:t> loss function because it is the best function for binary classification problem</a:t>
            </a:r>
          </a:p>
          <a:p>
            <a:pPr marL="198755" indent="-198755"/>
            <a:r>
              <a:rPr lang="en-US" dirty="0">
                <a:latin typeface="Open Sans"/>
                <a:ea typeface="Open Sans"/>
                <a:cs typeface="Open Sans"/>
              </a:rPr>
              <a:t>I used Adam optimizer and 0,00001 learning rate because as we can see on the plot, the model performed the best with this case.</a:t>
            </a:r>
          </a:p>
          <a:p>
            <a:pPr marL="198755" indent="-198755"/>
            <a:r>
              <a:rPr lang="en-US" dirty="0">
                <a:latin typeface="Open Sans"/>
                <a:ea typeface="Open Sans"/>
                <a:cs typeface="Open Sans"/>
              </a:rPr>
              <a:t>I used metric accuracy because accuracy of my model was important for me.</a:t>
            </a:r>
          </a:p>
          <a:p>
            <a:pPr marL="198755" indent="-198755"/>
            <a:endParaRPr lang="en-US" dirty="0">
              <a:latin typeface="Open Sans"/>
              <a:ea typeface="Open Sans"/>
              <a:cs typeface="Open Sans"/>
            </a:endParaRPr>
          </a:p>
        </p:txBody>
      </p:sp>
      <p:sp>
        <p:nvSpPr>
          <p:cNvPr id="4" name="Title 3">
            <a:extLst>
              <a:ext uri="{FF2B5EF4-FFF2-40B4-BE49-F238E27FC236}">
                <a16:creationId xmlns:a16="http://schemas.microsoft.com/office/drawing/2014/main" id="{F1F304B2-EC73-99DE-56E6-15C34C9A5C1E}"/>
              </a:ext>
            </a:extLst>
          </p:cNvPr>
          <p:cNvSpPr>
            <a:spLocks noGrp="1"/>
          </p:cNvSpPr>
          <p:nvPr>
            <p:ph type="title"/>
          </p:nvPr>
        </p:nvSpPr>
        <p:spPr/>
        <p:txBody>
          <a:bodyPr lIns="91440" tIns="45720" rIns="91440" bIns="45720" anchor="t"/>
          <a:lstStyle/>
          <a:p>
            <a:r>
              <a:rPr lang="en-US" dirty="0">
                <a:latin typeface="Open Sans Semibold"/>
                <a:ea typeface="Open Sans Semibold"/>
                <a:cs typeface="Open Sans Semibold"/>
              </a:rPr>
              <a:t>PoC: CNN training</a:t>
            </a:r>
            <a:endParaRPr lang="en-US" dirty="0"/>
          </a:p>
        </p:txBody>
      </p:sp>
      <p:pic>
        <p:nvPicPr>
          <p:cNvPr id="5" name="Picture 5" descr="Chart, line chart&#10;&#10;Description automatically generated">
            <a:extLst>
              <a:ext uri="{FF2B5EF4-FFF2-40B4-BE49-F238E27FC236}">
                <a16:creationId xmlns:a16="http://schemas.microsoft.com/office/drawing/2014/main" id="{066E25B1-D793-AE4D-33D8-0C22F555AD8E}"/>
              </a:ext>
            </a:extLst>
          </p:cNvPr>
          <p:cNvPicPr>
            <a:picLocks noChangeAspect="1"/>
          </p:cNvPicPr>
          <p:nvPr/>
        </p:nvPicPr>
        <p:blipFill>
          <a:blip r:embed="rId2"/>
          <a:stretch>
            <a:fillRect/>
          </a:stretch>
        </p:blipFill>
        <p:spPr>
          <a:xfrm>
            <a:off x="5867400" y="846160"/>
            <a:ext cx="6021387" cy="4459245"/>
          </a:xfrm>
          <a:prstGeom prst="rect">
            <a:avLst/>
          </a:prstGeom>
        </p:spPr>
      </p:pic>
    </p:spTree>
    <p:extLst>
      <p:ext uri="{BB962C8B-B14F-4D97-AF65-F5344CB8AC3E}">
        <p14:creationId xmlns:p14="http://schemas.microsoft.com/office/powerpoint/2010/main" val="1592752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1038B-4DB1-2DC7-8D46-B981CF0EA74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Content Placeholder 2">
            <a:extLst>
              <a:ext uri="{FF2B5EF4-FFF2-40B4-BE49-F238E27FC236}">
                <a16:creationId xmlns:a16="http://schemas.microsoft.com/office/drawing/2014/main" id="{42D8C140-3745-7F38-5FE1-B2DFC9B044B7}"/>
              </a:ext>
            </a:extLst>
          </p:cNvPr>
          <p:cNvSpPr>
            <a:spLocks noGrp="1"/>
          </p:cNvSpPr>
          <p:nvPr>
            <p:ph sz="quarter" idx="15"/>
          </p:nvPr>
        </p:nvSpPr>
        <p:spPr>
          <a:xfrm>
            <a:off x="537882" y="1201506"/>
            <a:ext cx="7390484" cy="4154984"/>
          </a:xfrm>
        </p:spPr>
        <p:txBody>
          <a:bodyPr lIns="91440" tIns="45720" rIns="91440" bIns="45720" anchor="t">
            <a:noAutofit/>
          </a:bodyPr>
          <a:lstStyle/>
          <a:p>
            <a:pPr marL="198755" indent="-198755"/>
            <a:r>
              <a:rPr lang="en-US" dirty="0">
                <a:latin typeface="Open Sans"/>
                <a:ea typeface="Open Sans"/>
                <a:cs typeface="Open Sans"/>
              </a:rPr>
              <a:t>On learning curves, we can see that my model works correctly. I used Early Stopping to prevent overfitting.</a:t>
            </a:r>
            <a:endParaRPr lang="en-US" dirty="0" err="1">
              <a:ea typeface="Open Sans" panose="020B0606030504020204" pitchFamily="34" charset="0"/>
              <a:cs typeface="Open Sans" panose="020B0606030504020204" pitchFamily="34" charset="0"/>
            </a:endParaRPr>
          </a:p>
          <a:p>
            <a:pPr marL="198755" indent="-198755"/>
            <a:endParaRPr lang="en-US" dirty="0">
              <a:ea typeface="Open Sans"/>
              <a:cs typeface="Open Sans"/>
            </a:endParaRPr>
          </a:p>
        </p:txBody>
      </p:sp>
      <p:sp>
        <p:nvSpPr>
          <p:cNvPr id="4" name="Title 3">
            <a:extLst>
              <a:ext uri="{FF2B5EF4-FFF2-40B4-BE49-F238E27FC236}">
                <a16:creationId xmlns:a16="http://schemas.microsoft.com/office/drawing/2014/main" id="{F1F304B2-EC73-99DE-56E6-15C34C9A5C1E}"/>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CNN training</a:t>
            </a:r>
            <a:endParaRPr lang="en-US"/>
          </a:p>
        </p:txBody>
      </p:sp>
      <p:pic>
        <p:nvPicPr>
          <p:cNvPr id="6" name="Picture 6" descr="Chart, line chart&#10;&#10;Description automatically generated">
            <a:extLst>
              <a:ext uri="{FF2B5EF4-FFF2-40B4-BE49-F238E27FC236}">
                <a16:creationId xmlns:a16="http://schemas.microsoft.com/office/drawing/2014/main" id="{EC5C5B41-82A1-B2AA-EBF2-63C2E5E6127F}"/>
              </a:ext>
            </a:extLst>
          </p:cNvPr>
          <p:cNvPicPr>
            <a:picLocks noChangeAspect="1"/>
          </p:cNvPicPr>
          <p:nvPr/>
        </p:nvPicPr>
        <p:blipFill>
          <a:blip r:embed="rId2"/>
          <a:stretch>
            <a:fillRect/>
          </a:stretch>
        </p:blipFill>
        <p:spPr>
          <a:xfrm>
            <a:off x="1350962" y="2122986"/>
            <a:ext cx="4886325" cy="3731215"/>
          </a:xfrm>
          <a:prstGeom prst="rect">
            <a:avLst/>
          </a:prstGeom>
        </p:spPr>
      </p:pic>
      <p:pic>
        <p:nvPicPr>
          <p:cNvPr id="7" name="Picture 7" descr="Chart, histogram&#10;&#10;Description automatically generated">
            <a:extLst>
              <a:ext uri="{FF2B5EF4-FFF2-40B4-BE49-F238E27FC236}">
                <a16:creationId xmlns:a16="http://schemas.microsoft.com/office/drawing/2014/main" id="{8CDFF49A-D7F5-357F-AD6E-ECA9648A8FEC}"/>
              </a:ext>
            </a:extLst>
          </p:cNvPr>
          <p:cNvPicPr>
            <a:picLocks noChangeAspect="1"/>
          </p:cNvPicPr>
          <p:nvPr/>
        </p:nvPicPr>
        <p:blipFill>
          <a:blip r:embed="rId3"/>
          <a:stretch>
            <a:fillRect/>
          </a:stretch>
        </p:blipFill>
        <p:spPr>
          <a:xfrm>
            <a:off x="6645275" y="2120901"/>
            <a:ext cx="4775200" cy="3735387"/>
          </a:xfrm>
          <a:prstGeom prst="rect">
            <a:avLst/>
          </a:prstGeom>
        </p:spPr>
      </p:pic>
    </p:spTree>
    <p:extLst>
      <p:ext uri="{BB962C8B-B14F-4D97-AF65-F5344CB8AC3E}">
        <p14:creationId xmlns:p14="http://schemas.microsoft.com/office/powerpoint/2010/main" val="355098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F442E-ADA6-DEDC-30C5-ECDB2A47369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DB814D02-6729-8AE0-7046-08D28CB3EE9B}"/>
              </a:ext>
            </a:extLst>
          </p:cNvPr>
          <p:cNvSpPr>
            <a:spLocks noGrp="1"/>
          </p:cNvSpPr>
          <p:nvPr>
            <p:ph sz="quarter" idx="15"/>
          </p:nvPr>
        </p:nvSpPr>
        <p:spPr>
          <a:xfrm>
            <a:off x="537882" y="1471381"/>
            <a:ext cx="4310735" cy="4154984"/>
          </a:xfrm>
        </p:spPr>
        <p:txBody>
          <a:bodyPr lIns="91440" tIns="45720" rIns="91440" bIns="45720" anchor="t">
            <a:noAutofit/>
          </a:bodyPr>
          <a:lstStyle/>
          <a:p>
            <a:pPr marL="198755" indent="-198755"/>
            <a:r>
              <a:rPr lang="en-US" dirty="0">
                <a:latin typeface="Open Sans"/>
                <a:ea typeface="Open Sans"/>
                <a:cs typeface="Open Sans"/>
              </a:rPr>
              <a:t>Accuracy of my model on test dataset is 89%.</a:t>
            </a:r>
            <a:endParaRPr lang="en-US" dirty="0">
              <a:ea typeface="Open Sans" panose="020B0606030504020204" pitchFamily="34" charset="0"/>
              <a:cs typeface="Open Sans" panose="020B0606030504020204" pitchFamily="34" charset="0"/>
            </a:endParaRPr>
          </a:p>
          <a:p>
            <a:pPr marL="198755" indent="-198755"/>
            <a:r>
              <a:rPr lang="en-US" dirty="0">
                <a:latin typeface="Open Sans"/>
                <a:ea typeface="Open Sans"/>
                <a:cs typeface="Open Sans"/>
              </a:rPr>
              <a:t>On the confusion matrix we can see that model misclassified 2 images with spider and 2 images with butterflies.</a:t>
            </a:r>
          </a:p>
        </p:txBody>
      </p:sp>
      <p:sp>
        <p:nvSpPr>
          <p:cNvPr id="4" name="Title 3">
            <a:extLst>
              <a:ext uri="{FF2B5EF4-FFF2-40B4-BE49-F238E27FC236}">
                <a16:creationId xmlns:a16="http://schemas.microsoft.com/office/drawing/2014/main" id="{CDF33F2B-7B42-65F0-2C41-1A05189D868B}"/>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Model performance</a:t>
            </a:r>
            <a:endParaRPr lang="en-US"/>
          </a:p>
        </p:txBody>
      </p:sp>
      <p:pic>
        <p:nvPicPr>
          <p:cNvPr id="5" name="Picture 5" descr="Chart&#10;&#10;Description automatically generated">
            <a:extLst>
              <a:ext uri="{FF2B5EF4-FFF2-40B4-BE49-F238E27FC236}">
                <a16:creationId xmlns:a16="http://schemas.microsoft.com/office/drawing/2014/main" id="{CB08D7A2-D601-EA42-E3BE-295591E568D7}"/>
              </a:ext>
            </a:extLst>
          </p:cNvPr>
          <p:cNvPicPr>
            <a:picLocks noChangeAspect="1"/>
          </p:cNvPicPr>
          <p:nvPr/>
        </p:nvPicPr>
        <p:blipFill>
          <a:blip r:embed="rId2"/>
          <a:stretch>
            <a:fillRect/>
          </a:stretch>
        </p:blipFill>
        <p:spPr>
          <a:xfrm>
            <a:off x="5621337" y="1277779"/>
            <a:ext cx="5037137" cy="4080193"/>
          </a:xfrm>
          <a:prstGeom prst="rect">
            <a:avLst/>
          </a:prstGeom>
        </p:spPr>
      </p:pic>
      <p:pic>
        <p:nvPicPr>
          <p:cNvPr id="6" name="Picture 6" descr="Text&#10;&#10;Description automatically generated">
            <a:extLst>
              <a:ext uri="{FF2B5EF4-FFF2-40B4-BE49-F238E27FC236}">
                <a16:creationId xmlns:a16="http://schemas.microsoft.com/office/drawing/2014/main" id="{D9E141FF-0500-1B46-AA79-09812CC3350C}"/>
              </a:ext>
            </a:extLst>
          </p:cNvPr>
          <p:cNvPicPr>
            <a:picLocks noChangeAspect="1"/>
          </p:cNvPicPr>
          <p:nvPr/>
        </p:nvPicPr>
        <p:blipFill>
          <a:blip r:embed="rId3"/>
          <a:stretch>
            <a:fillRect/>
          </a:stretch>
        </p:blipFill>
        <p:spPr>
          <a:xfrm>
            <a:off x="773113" y="3754438"/>
            <a:ext cx="2009775" cy="1000125"/>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902EFCB3-EB44-CF6E-52C1-4DCB6F1F815A}"/>
              </a:ext>
            </a:extLst>
          </p:cNvPr>
          <p:cNvPicPr>
            <a:picLocks noChangeAspect="1"/>
          </p:cNvPicPr>
          <p:nvPr/>
        </p:nvPicPr>
        <p:blipFill>
          <a:blip r:embed="rId4"/>
          <a:stretch>
            <a:fillRect/>
          </a:stretch>
        </p:blipFill>
        <p:spPr>
          <a:xfrm>
            <a:off x="771525" y="4754553"/>
            <a:ext cx="4068762" cy="873145"/>
          </a:xfrm>
          <a:prstGeom prst="rect">
            <a:avLst/>
          </a:prstGeom>
        </p:spPr>
      </p:pic>
    </p:spTree>
    <p:extLst>
      <p:ext uri="{BB962C8B-B14F-4D97-AF65-F5344CB8AC3E}">
        <p14:creationId xmlns:p14="http://schemas.microsoft.com/office/powerpoint/2010/main" val="12441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FDCEC-63D1-D8E6-49E0-97A9A5CA3278}"/>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5FAEE0E7-E9C9-51F9-84F1-9FF3631FFFAD}"/>
              </a:ext>
            </a:extLst>
          </p:cNvPr>
          <p:cNvSpPr>
            <a:spLocks noGrp="1"/>
          </p:cNvSpPr>
          <p:nvPr>
            <p:ph sz="quarter" idx="15"/>
          </p:nvPr>
        </p:nvSpPr>
        <p:spPr>
          <a:xfrm>
            <a:off x="537882" y="1471381"/>
            <a:ext cx="4112297" cy="4154984"/>
          </a:xfrm>
        </p:spPr>
        <p:txBody>
          <a:bodyPr lIns="91440" tIns="45720" rIns="91440" bIns="45720" anchor="t">
            <a:noAutofit/>
          </a:bodyPr>
          <a:lstStyle/>
          <a:p>
            <a:pPr marL="198755" indent="-198755"/>
            <a:r>
              <a:rPr lang="en-US" dirty="0">
                <a:latin typeface="Open Sans"/>
                <a:ea typeface="Open Sans"/>
                <a:cs typeface="Open Sans"/>
              </a:rPr>
              <a:t>The model identified the spiders as butterflies due to similar color patterns and failed to recognize them accurately based on other visual features.  </a:t>
            </a:r>
            <a:endParaRPr lang="en-US">
              <a:ea typeface="Open Sans" panose="020B0606030504020204" pitchFamily="34" charset="0"/>
              <a:cs typeface="Open Sans" panose="020B0606030504020204" pitchFamily="34" charset="0"/>
            </a:endParaRPr>
          </a:p>
          <a:p>
            <a:pPr marL="198755" indent="-198755"/>
            <a:r>
              <a:rPr lang="en-US" dirty="0">
                <a:latin typeface="Open Sans"/>
                <a:ea typeface="Open Sans"/>
                <a:cs typeface="Open Sans"/>
              </a:rPr>
              <a:t>The model didn't recognize the butterflies because of the background noise</a:t>
            </a:r>
            <a:endParaRPr lang="en-US" dirty="0"/>
          </a:p>
        </p:txBody>
      </p:sp>
      <p:sp>
        <p:nvSpPr>
          <p:cNvPr id="4" name="Title 3">
            <a:extLst>
              <a:ext uri="{FF2B5EF4-FFF2-40B4-BE49-F238E27FC236}">
                <a16:creationId xmlns:a16="http://schemas.microsoft.com/office/drawing/2014/main" id="{DC2C57F9-3235-0290-222B-989B87C8EF6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Error analysis</a:t>
            </a:r>
            <a:endParaRPr lang="en-US">
              <a:latin typeface="Open Sans Semibold"/>
            </a:endParaRPr>
          </a:p>
        </p:txBody>
      </p:sp>
      <p:pic>
        <p:nvPicPr>
          <p:cNvPr id="5" name="Picture 5">
            <a:extLst>
              <a:ext uri="{FF2B5EF4-FFF2-40B4-BE49-F238E27FC236}">
                <a16:creationId xmlns:a16="http://schemas.microsoft.com/office/drawing/2014/main" id="{0266781B-C188-1D8A-CD14-AD1F047E5B60}"/>
              </a:ext>
            </a:extLst>
          </p:cNvPr>
          <p:cNvPicPr>
            <a:picLocks noChangeAspect="1"/>
          </p:cNvPicPr>
          <p:nvPr/>
        </p:nvPicPr>
        <p:blipFill>
          <a:blip r:embed="rId2"/>
          <a:stretch>
            <a:fillRect/>
          </a:stretch>
        </p:blipFill>
        <p:spPr>
          <a:xfrm>
            <a:off x="5911658" y="458788"/>
            <a:ext cx="2392745" cy="5241925"/>
          </a:xfrm>
          <a:prstGeom prst="rect">
            <a:avLst/>
          </a:prstGeom>
        </p:spPr>
      </p:pic>
      <p:pic>
        <p:nvPicPr>
          <p:cNvPr id="6" name="Picture 6" descr="A picture containing flower, plant&#10;&#10;Description automatically generated">
            <a:extLst>
              <a:ext uri="{FF2B5EF4-FFF2-40B4-BE49-F238E27FC236}">
                <a16:creationId xmlns:a16="http://schemas.microsoft.com/office/drawing/2014/main" id="{457136AA-C2EB-AD93-6AAC-3E7C00D7BCFB}"/>
              </a:ext>
            </a:extLst>
          </p:cNvPr>
          <p:cNvPicPr>
            <a:picLocks noChangeAspect="1"/>
          </p:cNvPicPr>
          <p:nvPr/>
        </p:nvPicPr>
        <p:blipFill>
          <a:blip r:embed="rId3"/>
          <a:stretch>
            <a:fillRect/>
          </a:stretch>
        </p:blipFill>
        <p:spPr>
          <a:xfrm>
            <a:off x="8742841" y="458788"/>
            <a:ext cx="2453319" cy="5241925"/>
          </a:xfrm>
          <a:prstGeom prst="rect">
            <a:avLst/>
          </a:prstGeom>
        </p:spPr>
      </p:pic>
    </p:spTree>
    <p:extLst>
      <p:ext uri="{BB962C8B-B14F-4D97-AF65-F5344CB8AC3E}">
        <p14:creationId xmlns:p14="http://schemas.microsoft.com/office/powerpoint/2010/main" val="339942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12DF2-3FDC-03F5-91DE-C1602CCA6A66}"/>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C4A9CB05-7BA6-619A-EF23-37E5E172D671}"/>
              </a:ext>
            </a:extLst>
          </p:cNvPr>
          <p:cNvSpPr>
            <a:spLocks noGrp="1"/>
          </p:cNvSpPr>
          <p:nvPr>
            <p:ph sz="quarter" idx="15"/>
          </p:nvPr>
        </p:nvSpPr>
        <p:spPr/>
        <p:txBody>
          <a:bodyPr lIns="91440" tIns="45720" rIns="91440" bIns="45720" anchor="t">
            <a:noAutofit/>
          </a:bodyPr>
          <a:lstStyle/>
          <a:p>
            <a:pPr marL="342900" indent="-342900">
              <a:buFont typeface="Calibri" panose="020B0604020202020204" pitchFamily="34" charset="0"/>
              <a:buChar char="-"/>
            </a:pPr>
            <a:r>
              <a:rPr lang="en-US" dirty="0">
                <a:latin typeface="Open Sans"/>
                <a:ea typeface="Open Sans"/>
                <a:cs typeface="Open Sans"/>
              </a:rPr>
              <a:t>In the first iteration, I used a basic Convolutional Neural Network (CNN) with 4 convolutional layers, 2 Batch Normalization layers, and a dense output layer. I trained this model on the dataset and evaluated it on the validation set. The results showed that the model was overfitting the training set, and had poor performance on the validation set. </a:t>
            </a:r>
            <a:endParaRPr lang="en-US">
              <a:ea typeface="Open Sans" panose="020B0606030504020204" pitchFamily="34" charset="0"/>
              <a:cs typeface="Open Sans" panose="020B0606030504020204" pitchFamily="34" charset="0"/>
            </a:endParaRPr>
          </a:p>
          <a:p>
            <a:pPr marL="342900" indent="-342900">
              <a:buFont typeface="Calibri" panose="020B0604020202020204" pitchFamily="34" charset="0"/>
              <a:buChar char="-"/>
            </a:pPr>
            <a:r>
              <a:rPr lang="en-US" dirty="0">
                <a:latin typeface="Open Sans"/>
                <a:ea typeface="Open Sans"/>
                <a:cs typeface="Open Sans"/>
              </a:rPr>
              <a:t>In the next iteration, I added </a:t>
            </a:r>
            <a:r>
              <a:rPr lang="en-US" dirty="0" err="1">
                <a:latin typeface="Open Sans"/>
                <a:ea typeface="Open Sans"/>
                <a:cs typeface="Open Sans"/>
              </a:rPr>
              <a:t>Maxpooling</a:t>
            </a:r>
            <a:r>
              <a:rPr lang="en-US" dirty="0">
                <a:latin typeface="Open Sans"/>
                <a:ea typeface="Open Sans"/>
                <a:cs typeface="Open Sans"/>
              </a:rPr>
              <a:t> which helps me improve accuracy on the validation set but my model was still overfitting. That's why in the next iteration I added a dropout layer to the model to regularize it and reduce overfitting. It clearly helps and my model starts performing well. </a:t>
            </a:r>
            <a:endParaRPr lang="en-US">
              <a:ea typeface="Open Sans" panose="020B0606030504020204" pitchFamily="34" charset="0"/>
              <a:cs typeface="Open Sans" panose="020B0606030504020204" pitchFamily="34" charset="0"/>
            </a:endParaRPr>
          </a:p>
          <a:p>
            <a:pPr marL="342900" indent="-342900">
              <a:buFont typeface="Calibri" panose="020B0604020202020204" pitchFamily="34" charset="0"/>
              <a:buChar char="-"/>
            </a:pPr>
            <a:r>
              <a:rPr lang="en-US" dirty="0">
                <a:latin typeface="Open Sans"/>
                <a:ea typeface="Open Sans"/>
                <a:cs typeface="Open Sans"/>
              </a:rPr>
              <a:t>During the error analysis, I noticed that in my data there are animated pictures of spiders that were bad for the accuracy of my model, so I decided to remove them so that the model could only learn from the right data</a:t>
            </a:r>
            <a:endParaRPr lang="en-US">
              <a:ea typeface="Open Sans" panose="020B0606030504020204" pitchFamily="34" charset="0"/>
              <a:cs typeface="Open Sans" panose="020B0606030504020204" pitchFamily="34" charset="0"/>
            </a:endParaRPr>
          </a:p>
          <a:p>
            <a:pPr marL="198755" indent="-198755"/>
            <a:endParaRPr lang="en-US" dirty="0">
              <a:ea typeface="Open Sans"/>
              <a:cs typeface="Open Sans"/>
            </a:endParaRPr>
          </a:p>
        </p:txBody>
      </p:sp>
      <p:sp>
        <p:nvSpPr>
          <p:cNvPr id="4" name="Title 3">
            <a:extLst>
              <a:ext uri="{FF2B5EF4-FFF2-40B4-BE49-F238E27FC236}">
                <a16:creationId xmlns:a16="http://schemas.microsoft.com/office/drawing/2014/main" id="{59AA9316-0E5A-4AFF-5F66-5F364B7F7B00}"/>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PoC: Iteration</a:t>
            </a:r>
            <a:endParaRPr lang="en-US" dirty="0"/>
          </a:p>
          <a:p>
            <a:endParaRPr lang="en-US">
              <a:ea typeface="Open Sans Semibold"/>
              <a:cs typeface="Open Sans Semibold"/>
            </a:endParaRPr>
          </a:p>
        </p:txBody>
      </p:sp>
    </p:spTree>
    <p:extLst>
      <p:ext uri="{BB962C8B-B14F-4D97-AF65-F5344CB8AC3E}">
        <p14:creationId xmlns:p14="http://schemas.microsoft.com/office/powerpoint/2010/main" val="2020325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12DF2-3FDC-03F5-91DE-C1602CCA6A66}"/>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Content Placeholder 2">
            <a:extLst>
              <a:ext uri="{FF2B5EF4-FFF2-40B4-BE49-F238E27FC236}">
                <a16:creationId xmlns:a16="http://schemas.microsoft.com/office/drawing/2014/main" id="{C4A9CB05-7BA6-619A-EF23-37E5E172D671}"/>
              </a:ext>
            </a:extLst>
          </p:cNvPr>
          <p:cNvSpPr>
            <a:spLocks noGrp="1"/>
          </p:cNvSpPr>
          <p:nvPr>
            <p:ph sz="quarter" idx="15"/>
          </p:nvPr>
        </p:nvSpPr>
        <p:spPr>
          <a:xfrm>
            <a:off x="537882" y="1471381"/>
            <a:ext cx="5552725" cy="4154984"/>
          </a:xfrm>
        </p:spPr>
        <p:txBody>
          <a:bodyPr lIns="91440" tIns="45720" rIns="91440" bIns="45720" anchor="t">
            <a:noAutofit/>
          </a:bodyPr>
          <a:lstStyle/>
          <a:p>
            <a:pPr marL="342900" indent="-342900">
              <a:buFont typeface="Calibri" panose="020B0604020202020204" pitchFamily="34" charset="0"/>
              <a:buChar char="-"/>
            </a:pPr>
            <a:r>
              <a:rPr lang="en-US" dirty="0">
                <a:latin typeface="Open Sans"/>
                <a:ea typeface="Open Sans"/>
                <a:cs typeface="Open Sans"/>
              </a:rPr>
              <a:t>During the error analysis, I noticed that in my data there are animated pictures of spiders that were bad for the accuracy of my model, so I decided to remove them so that the model could only learn from the right data</a:t>
            </a:r>
            <a:endParaRPr lang="en-US">
              <a:ea typeface="Open Sans" panose="020B0606030504020204" pitchFamily="34" charset="0"/>
              <a:cs typeface="Open Sans" panose="020B0606030504020204" pitchFamily="34" charset="0"/>
            </a:endParaRPr>
          </a:p>
          <a:p>
            <a:pPr marL="342900" indent="-342900">
              <a:buFont typeface="Calibri" panose="020B0604020202020204" pitchFamily="34" charset="0"/>
              <a:buChar char="-"/>
            </a:pPr>
            <a:r>
              <a:rPr lang="en-US" dirty="0">
                <a:ea typeface="Open Sans"/>
                <a:cs typeface="Open Sans"/>
              </a:rPr>
              <a:t>To increase the size of my image dataset, I applied data augmentation techniques. </a:t>
            </a:r>
          </a:p>
          <a:p>
            <a:pPr marL="198755" indent="-198755">
              <a:buNone/>
            </a:pPr>
            <a:endParaRPr lang="en-US" dirty="0">
              <a:ea typeface="Open Sans"/>
              <a:cs typeface="Open Sans"/>
            </a:endParaRPr>
          </a:p>
        </p:txBody>
      </p:sp>
      <p:sp>
        <p:nvSpPr>
          <p:cNvPr id="4" name="Title 3">
            <a:extLst>
              <a:ext uri="{FF2B5EF4-FFF2-40B4-BE49-F238E27FC236}">
                <a16:creationId xmlns:a16="http://schemas.microsoft.com/office/drawing/2014/main" id="{59AA9316-0E5A-4AFF-5F66-5F364B7F7B00}"/>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PoC: Iteration</a:t>
            </a:r>
            <a:endParaRPr lang="en-US" dirty="0"/>
          </a:p>
          <a:p>
            <a:endParaRPr lang="en-US">
              <a:ea typeface="Open Sans Semibold"/>
              <a:cs typeface="Open Sans Semibold"/>
            </a:endParaRPr>
          </a:p>
        </p:txBody>
      </p:sp>
      <p:pic>
        <p:nvPicPr>
          <p:cNvPr id="5" name="Picture 5" descr="Diagram&#10;&#10;Description automatically generated">
            <a:extLst>
              <a:ext uri="{FF2B5EF4-FFF2-40B4-BE49-F238E27FC236}">
                <a16:creationId xmlns:a16="http://schemas.microsoft.com/office/drawing/2014/main" id="{15A5C9EA-2D19-0341-5C03-C24E814C4957}"/>
              </a:ext>
            </a:extLst>
          </p:cNvPr>
          <p:cNvPicPr>
            <a:picLocks noChangeAspect="1"/>
          </p:cNvPicPr>
          <p:nvPr/>
        </p:nvPicPr>
        <p:blipFill>
          <a:blip r:embed="rId2"/>
          <a:stretch>
            <a:fillRect/>
          </a:stretch>
        </p:blipFill>
        <p:spPr>
          <a:xfrm>
            <a:off x="6361755" y="1379322"/>
            <a:ext cx="5356671" cy="4149737"/>
          </a:xfrm>
          <a:prstGeom prst="rect">
            <a:avLst/>
          </a:prstGeom>
        </p:spPr>
      </p:pic>
    </p:spTree>
    <p:extLst>
      <p:ext uri="{BB962C8B-B14F-4D97-AF65-F5344CB8AC3E}">
        <p14:creationId xmlns:p14="http://schemas.microsoft.com/office/powerpoint/2010/main" val="427958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Canvas</a:t>
            </a:r>
            <a:r>
              <a:rPr lang="en-US" dirty="0"/>
              <a:t>: provide high-level overview</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1026" name="Picture 2">
            <a:extLst>
              <a:ext uri="{FF2B5EF4-FFF2-40B4-BE49-F238E27FC236}">
                <a16:creationId xmlns:a16="http://schemas.microsoft.com/office/drawing/2014/main" id="{1E67A9B8-7238-C686-FB79-DC42017C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60194"/>
            <a:ext cx="8941431" cy="43310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3B169C-8820-81AE-2B33-DD2BFBD66FEA}"/>
              </a:ext>
            </a:extLst>
          </p:cNvPr>
          <p:cNvSpPr/>
          <p:nvPr/>
        </p:nvSpPr>
        <p:spPr>
          <a:xfrm>
            <a:off x="2941426" y="3431663"/>
            <a:ext cx="2142125"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Tourists visiting Australia.</a:t>
            </a:r>
            <a:endParaRPr lang="en-US" dirty="0"/>
          </a:p>
        </p:txBody>
      </p:sp>
      <p:sp>
        <p:nvSpPr>
          <p:cNvPr id="3" name="Rectangle 2">
            <a:extLst>
              <a:ext uri="{FF2B5EF4-FFF2-40B4-BE49-F238E27FC236}">
                <a16:creationId xmlns:a16="http://schemas.microsoft.com/office/drawing/2014/main" id="{6270E652-24BD-4052-2196-994C52AC4D51}"/>
              </a:ext>
            </a:extLst>
          </p:cNvPr>
          <p:cNvSpPr/>
          <p:nvPr/>
        </p:nvSpPr>
        <p:spPr>
          <a:xfrm>
            <a:off x="2941426" y="2179425"/>
            <a:ext cx="2198802" cy="8782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 Australia is a popular destination for tourists.</a:t>
            </a:r>
            <a:endParaRPr lang="en-US" dirty="0">
              <a:ea typeface="+mn-lt"/>
              <a:cs typeface="+mn-lt"/>
            </a:endParaRPr>
          </a:p>
        </p:txBody>
      </p:sp>
      <p:sp>
        <p:nvSpPr>
          <p:cNvPr id="4" name="Rectangle 3">
            <a:extLst>
              <a:ext uri="{FF2B5EF4-FFF2-40B4-BE49-F238E27FC236}">
                <a16:creationId xmlns:a16="http://schemas.microsoft.com/office/drawing/2014/main" id="{90EFCBBC-F47B-3C71-1D38-283743E7DED4}"/>
              </a:ext>
            </a:extLst>
          </p:cNvPr>
          <p:cNvSpPr/>
          <p:nvPr/>
        </p:nvSpPr>
        <p:spPr>
          <a:xfrm>
            <a:off x="7188377" y="2135342"/>
            <a:ext cx="2493817" cy="10671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Application able to identify spiders and assess level of danger to humans</a:t>
            </a:r>
            <a:endParaRPr lang="en-US" dirty="0">
              <a:ea typeface="+mn-lt"/>
              <a:cs typeface="+mn-lt"/>
            </a:endParaRPr>
          </a:p>
        </p:txBody>
      </p:sp>
      <p:sp>
        <p:nvSpPr>
          <p:cNvPr id="5" name="Rectangle 3">
            <a:extLst>
              <a:ext uri="{FF2B5EF4-FFF2-40B4-BE49-F238E27FC236}">
                <a16:creationId xmlns:a16="http://schemas.microsoft.com/office/drawing/2014/main" id="{1039FED2-5D87-9688-93A7-92B6FB6E72FA}"/>
              </a:ext>
            </a:extLst>
          </p:cNvPr>
          <p:cNvSpPr/>
          <p:nvPr/>
        </p:nvSpPr>
        <p:spPr>
          <a:xfrm>
            <a:off x="5922576" y="4464039"/>
            <a:ext cx="1989434"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CNN Machine learning model</a:t>
            </a:r>
          </a:p>
        </p:txBody>
      </p:sp>
      <p:sp>
        <p:nvSpPr>
          <p:cNvPr id="8" name="Rectangle 3">
            <a:extLst>
              <a:ext uri="{FF2B5EF4-FFF2-40B4-BE49-F238E27FC236}">
                <a16:creationId xmlns:a16="http://schemas.microsoft.com/office/drawing/2014/main" id="{9B45D1F4-1B2F-17FC-D14D-DEAE39B7A948}"/>
              </a:ext>
            </a:extLst>
          </p:cNvPr>
          <p:cNvSpPr/>
          <p:nvPr/>
        </p:nvSpPr>
        <p:spPr>
          <a:xfrm>
            <a:off x="8190015" y="4396586"/>
            <a:ext cx="2379880" cy="4786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Accurate model/ </a:t>
            </a:r>
            <a:r>
              <a:rPr lang="en-GB" dirty="0">
                <a:solidFill>
                  <a:srgbClr val="FFFFFF"/>
                </a:solidFill>
                <a:ea typeface="+mn-lt"/>
                <a:cs typeface="+mn-lt"/>
              </a:rPr>
              <a:t>User-friendly app</a:t>
            </a:r>
            <a:r>
              <a:rPr lang="en-GB" dirty="0">
                <a:cs typeface="Calibri"/>
              </a:rPr>
              <a:t> prototype</a:t>
            </a:r>
          </a:p>
        </p:txBody>
      </p:sp>
      <p:sp>
        <p:nvSpPr>
          <p:cNvPr id="9" name="Rectangle 3">
            <a:extLst>
              <a:ext uri="{FF2B5EF4-FFF2-40B4-BE49-F238E27FC236}">
                <a16:creationId xmlns:a16="http://schemas.microsoft.com/office/drawing/2014/main" id="{32039027-8755-BA32-D2D0-BDA1EE8C0F17}"/>
              </a:ext>
            </a:extLst>
          </p:cNvPr>
          <p:cNvSpPr/>
          <p:nvPr/>
        </p:nvSpPr>
        <p:spPr>
          <a:xfrm>
            <a:off x="6883576" y="3386900"/>
            <a:ext cx="2366998"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Images of spider</a:t>
            </a:r>
            <a:endParaRPr lang="en-US" dirty="0">
              <a:ea typeface="+mn-lt"/>
              <a:cs typeface="+mn-lt"/>
            </a:endParaRPr>
          </a:p>
        </p:txBody>
      </p:sp>
      <p:sp>
        <p:nvSpPr>
          <p:cNvPr id="10" name="Rectangle 3">
            <a:extLst>
              <a:ext uri="{FF2B5EF4-FFF2-40B4-BE49-F238E27FC236}">
                <a16:creationId xmlns:a16="http://schemas.microsoft.com/office/drawing/2014/main" id="{65F320B5-9D5C-1403-4514-0CF3A8EE5F57}"/>
              </a:ext>
            </a:extLst>
          </p:cNvPr>
          <p:cNvSpPr/>
          <p:nvPr/>
        </p:nvSpPr>
        <p:spPr>
          <a:xfrm>
            <a:off x="3372513" y="5583382"/>
            <a:ext cx="2414360"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DISRUPTIVE TECH RISKS</a:t>
            </a:r>
            <a:endParaRPr lang="nl-NL" dirty="0"/>
          </a:p>
        </p:txBody>
      </p:sp>
      <p:sp>
        <p:nvSpPr>
          <p:cNvPr id="11" name="Rectangle 3">
            <a:extLst>
              <a:ext uri="{FF2B5EF4-FFF2-40B4-BE49-F238E27FC236}">
                <a16:creationId xmlns:a16="http://schemas.microsoft.com/office/drawing/2014/main" id="{DD94B260-8076-FA2E-FCB6-EDB20087B738}"/>
              </a:ext>
            </a:extLst>
          </p:cNvPr>
          <p:cNvSpPr/>
          <p:nvPr/>
        </p:nvSpPr>
        <p:spPr>
          <a:xfrm>
            <a:off x="2405854" y="4875197"/>
            <a:ext cx="870377" cy="6090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SKIP THIS PART</a:t>
            </a:r>
            <a:endParaRPr lang="nl-NL" sz="1400" dirty="0">
              <a:cs typeface="Calibri"/>
            </a:endParaRPr>
          </a:p>
        </p:txBody>
      </p:sp>
    </p:spTree>
    <p:extLst>
      <p:ext uri="{BB962C8B-B14F-4D97-AF65-F5344CB8AC3E}">
        <p14:creationId xmlns:p14="http://schemas.microsoft.com/office/powerpoint/2010/main" val="427881891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36546-7B58-A7AF-6999-9032448EB9E7}"/>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F36FCBD6-377B-C63F-1408-7F7A658C865E}"/>
              </a:ext>
            </a:extLst>
          </p:cNvPr>
          <p:cNvSpPr>
            <a:spLocks noGrp="1"/>
          </p:cNvSpPr>
          <p:nvPr>
            <p:ph type="body" sz="quarter" idx="16"/>
          </p:nvPr>
        </p:nvSpPr>
        <p:spPr/>
        <p:txBody>
          <a:bodyPr lIns="91440" tIns="45720" rIns="91440" bIns="45720" anchor="t"/>
          <a:lstStyle/>
          <a:p>
            <a:r>
              <a:rPr lang="en-US" dirty="0">
                <a:latin typeface="Open Sans SemiBold"/>
                <a:ea typeface="Open Sans SemiBold"/>
                <a:cs typeface="Open Sans SemiBold"/>
              </a:rPr>
              <a:t>Bias, fairness, transparency and interpretability</a:t>
            </a:r>
            <a:endParaRPr lang="en-US" dirty="0">
              <a:ea typeface="Open Sans SemiBold"/>
              <a:cs typeface="Open Sans SemiBold"/>
            </a:endParaRPr>
          </a:p>
        </p:txBody>
      </p:sp>
      <p:sp>
        <p:nvSpPr>
          <p:cNvPr id="4" name="Content Placeholder 3">
            <a:extLst>
              <a:ext uri="{FF2B5EF4-FFF2-40B4-BE49-F238E27FC236}">
                <a16:creationId xmlns:a16="http://schemas.microsoft.com/office/drawing/2014/main" id="{81485D55-35C4-B5C7-9B24-D687D6A09867}"/>
              </a:ext>
            </a:extLst>
          </p:cNvPr>
          <p:cNvSpPr>
            <a:spLocks noGrp="1"/>
          </p:cNvSpPr>
          <p:nvPr>
            <p:ph sz="quarter" idx="15"/>
          </p:nvPr>
        </p:nvSpPr>
        <p:spPr>
          <a:xfrm>
            <a:off x="537882" y="1875561"/>
            <a:ext cx="4696258" cy="3742192"/>
          </a:xfrm>
        </p:spPr>
        <p:txBody>
          <a:bodyPr wrap="square" lIns="91440" tIns="45720" rIns="91440" bIns="45720" anchor="t">
            <a:noAutofit/>
          </a:bodyPr>
          <a:lstStyle/>
          <a:p>
            <a:pPr marL="342900" indent="-342900">
              <a:buFont typeface="Calibri" panose="020B0604020202020204" pitchFamily="34" charset="0"/>
              <a:buChar char="-"/>
            </a:pPr>
            <a:r>
              <a:rPr lang="en-GB" dirty="0">
                <a:latin typeface="Open Sans"/>
                <a:ea typeface="Open Sans"/>
                <a:cs typeface="Open Sans"/>
              </a:rPr>
              <a:t>The model needs to be as accurate as possible because this is the most important in case of recognising dangerous spiders, but I also wanted make my model interpretable and transparent. </a:t>
            </a:r>
            <a:endParaRPr lang="en-US" dirty="0">
              <a:ea typeface="Open Sans" panose="020B0606030504020204" pitchFamily="34" charset="0"/>
              <a:cs typeface="Open Sans" panose="020B0606030504020204" pitchFamily="34" charset="0"/>
            </a:endParaRPr>
          </a:p>
          <a:p>
            <a:pPr marL="342900" indent="-342900">
              <a:buFont typeface="Calibri" panose="020B0604020202020204" pitchFamily="34" charset="0"/>
              <a:buChar char="-"/>
            </a:pPr>
            <a:r>
              <a:rPr lang="en-GB" dirty="0">
                <a:latin typeface="Open Sans"/>
                <a:ea typeface="Open Sans"/>
                <a:cs typeface="Open Sans"/>
              </a:rPr>
              <a:t>That's why I used different XAI methods and compared the results to be sure that my model works correctly.</a:t>
            </a:r>
            <a:endParaRPr lang="en-US" dirty="0">
              <a:ea typeface="Open Sans" panose="020B0606030504020204" pitchFamily="34" charset="0"/>
              <a:cs typeface="Open Sans" panose="020B0606030504020204" pitchFamily="34" charset="0"/>
            </a:endParaRPr>
          </a:p>
          <a:p>
            <a:pPr marL="0" indent="0">
              <a:buNone/>
            </a:pPr>
            <a:endParaRPr lang="en-GB" dirty="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A11E718B-5A95-BE71-D1B4-7A7830DAB288}"/>
              </a:ext>
            </a:extLst>
          </p:cNvPr>
          <p:cNvSpPr>
            <a:spLocks noGrp="1"/>
          </p:cNvSpPr>
          <p:nvPr>
            <p:ph type="title"/>
          </p:nvPr>
        </p:nvSpPr>
        <p:spPr>
          <a:xfrm>
            <a:off x="537882" y="412477"/>
            <a:ext cx="11534388" cy="867684"/>
          </a:xfrm>
        </p:spPr>
        <p:txBody>
          <a:bodyPr lIns="91440" tIns="45720" rIns="91440" bIns="45720" anchor="t"/>
          <a:lstStyle/>
          <a:p>
            <a:r>
              <a:rPr lang="en-NL" sz="3800" dirty="0">
                <a:latin typeface="Open Sans Semibold"/>
                <a:ea typeface="Open Sans Semibold"/>
                <a:cs typeface="Open Sans Semibold"/>
              </a:rPr>
              <a:t>Responsible AI (Transparency &amp; Interpretability)</a:t>
            </a:r>
            <a:endParaRPr lang="en-GB" sz="3800" dirty="0"/>
          </a:p>
        </p:txBody>
      </p:sp>
      <p:pic>
        <p:nvPicPr>
          <p:cNvPr id="7" name="Picture 7" descr="A picture containing graphical user interface&#10;&#10;Description automatically generated">
            <a:extLst>
              <a:ext uri="{FF2B5EF4-FFF2-40B4-BE49-F238E27FC236}">
                <a16:creationId xmlns:a16="http://schemas.microsoft.com/office/drawing/2014/main" id="{4964CCC7-E592-6F64-6680-CF5C66840C21}"/>
              </a:ext>
            </a:extLst>
          </p:cNvPr>
          <p:cNvPicPr>
            <a:picLocks noChangeAspect="1"/>
          </p:cNvPicPr>
          <p:nvPr/>
        </p:nvPicPr>
        <p:blipFill>
          <a:blip r:embed="rId2"/>
          <a:stretch>
            <a:fillRect/>
          </a:stretch>
        </p:blipFill>
        <p:spPr>
          <a:xfrm>
            <a:off x="7350466" y="1840574"/>
            <a:ext cx="2081960" cy="1992920"/>
          </a:xfrm>
          <a:prstGeom prst="rect">
            <a:avLst/>
          </a:prstGeom>
        </p:spPr>
      </p:pic>
      <p:pic>
        <p:nvPicPr>
          <p:cNvPr id="9" name="Picture 9" descr="Chart&#10;&#10;Description automatically generated">
            <a:extLst>
              <a:ext uri="{FF2B5EF4-FFF2-40B4-BE49-F238E27FC236}">
                <a16:creationId xmlns:a16="http://schemas.microsoft.com/office/drawing/2014/main" id="{2391F2A2-7457-F0A0-F2CB-7115A93DF111}"/>
              </a:ext>
            </a:extLst>
          </p:cNvPr>
          <p:cNvPicPr>
            <a:picLocks noChangeAspect="1"/>
          </p:cNvPicPr>
          <p:nvPr/>
        </p:nvPicPr>
        <p:blipFill>
          <a:blip r:embed="rId3"/>
          <a:stretch>
            <a:fillRect/>
          </a:stretch>
        </p:blipFill>
        <p:spPr>
          <a:xfrm>
            <a:off x="5265987" y="1840573"/>
            <a:ext cx="2081961" cy="1992922"/>
          </a:xfrm>
          <a:prstGeom prst="rect">
            <a:avLst/>
          </a:prstGeom>
        </p:spPr>
      </p:pic>
      <p:pic>
        <p:nvPicPr>
          <p:cNvPr id="10" name="Picture 10" descr="Chart&#10;&#10;Description automatically generated">
            <a:extLst>
              <a:ext uri="{FF2B5EF4-FFF2-40B4-BE49-F238E27FC236}">
                <a16:creationId xmlns:a16="http://schemas.microsoft.com/office/drawing/2014/main" id="{2816432A-ED46-1019-DECC-ACE0FF0870B8}"/>
              </a:ext>
            </a:extLst>
          </p:cNvPr>
          <p:cNvPicPr>
            <a:picLocks noChangeAspect="1"/>
          </p:cNvPicPr>
          <p:nvPr/>
        </p:nvPicPr>
        <p:blipFill>
          <a:blip r:embed="rId4"/>
          <a:stretch>
            <a:fillRect/>
          </a:stretch>
        </p:blipFill>
        <p:spPr>
          <a:xfrm>
            <a:off x="9434946" y="1840571"/>
            <a:ext cx="2044175" cy="1992921"/>
          </a:xfrm>
          <a:prstGeom prst="rect">
            <a:avLst/>
          </a:prstGeom>
        </p:spPr>
      </p:pic>
      <p:pic>
        <p:nvPicPr>
          <p:cNvPr id="11" name="Picture 11">
            <a:extLst>
              <a:ext uri="{FF2B5EF4-FFF2-40B4-BE49-F238E27FC236}">
                <a16:creationId xmlns:a16="http://schemas.microsoft.com/office/drawing/2014/main" id="{7EAF0062-39A8-F4C1-393F-9133EE10E7D7}"/>
              </a:ext>
            </a:extLst>
          </p:cNvPr>
          <p:cNvPicPr>
            <a:picLocks noChangeAspect="1"/>
          </p:cNvPicPr>
          <p:nvPr/>
        </p:nvPicPr>
        <p:blipFill>
          <a:blip r:embed="rId5"/>
          <a:stretch>
            <a:fillRect/>
          </a:stretch>
        </p:blipFill>
        <p:spPr>
          <a:xfrm>
            <a:off x="7350466" y="3805398"/>
            <a:ext cx="2132341" cy="2062194"/>
          </a:xfrm>
          <a:prstGeom prst="rect">
            <a:avLst/>
          </a:prstGeom>
        </p:spPr>
      </p:pic>
      <p:pic>
        <p:nvPicPr>
          <p:cNvPr id="12" name="Picture 12" descr="Chart&#10;&#10;Description automatically generated">
            <a:extLst>
              <a:ext uri="{FF2B5EF4-FFF2-40B4-BE49-F238E27FC236}">
                <a16:creationId xmlns:a16="http://schemas.microsoft.com/office/drawing/2014/main" id="{9B874E90-72F1-9BAD-21BA-8B881D224AD7}"/>
              </a:ext>
            </a:extLst>
          </p:cNvPr>
          <p:cNvPicPr>
            <a:picLocks noChangeAspect="1"/>
          </p:cNvPicPr>
          <p:nvPr/>
        </p:nvPicPr>
        <p:blipFill>
          <a:blip r:embed="rId6"/>
          <a:stretch>
            <a:fillRect/>
          </a:stretch>
        </p:blipFill>
        <p:spPr>
          <a:xfrm>
            <a:off x="5265987" y="3836886"/>
            <a:ext cx="2081960" cy="2030706"/>
          </a:xfrm>
          <a:prstGeom prst="rect">
            <a:avLst/>
          </a:prstGeom>
        </p:spPr>
      </p:pic>
      <p:pic>
        <p:nvPicPr>
          <p:cNvPr id="13" name="Picture 13" descr="Chart&#10;&#10;Description automatically generated">
            <a:extLst>
              <a:ext uri="{FF2B5EF4-FFF2-40B4-BE49-F238E27FC236}">
                <a16:creationId xmlns:a16="http://schemas.microsoft.com/office/drawing/2014/main" id="{D5912DBE-9E24-FF1B-602B-CD0564987BA0}"/>
              </a:ext>
            </a:extLst>
          </p:cNvPr>
          <p:cNvPicPr>
            <a:picLocks noChangeAspect="1"/>
          </p:cNvPicPr>
          <p:nvPr/>
        </p:nvPicPr>
        <p:blipFill>
          <a:blip r:embed="rId7"/>
          <a:stretch>
            <a:fillRect/>
          </a:stretch>
        </p:blipFill>
        <p:spPr>
          <a:xfrm>
            <a:off x="9434946" y="3836886"/>
            <a:ext cx="2044175" cy="2030706"/>
          </a:xfrm>
          <a:prstGeom prst="rect">
            <a:avLst/>
          </a:prstGeom>
        </p:spPr>
      </p:pic>
    </p:spTree>
    <p:extLst>
      <p:ext uri="{BB962C8B-B14F-4D97-AF65-F5344CB8AC3E}">
        <p14:creationId xmlns:p14="http://schemas.microsoft.com/office/powerpoint/2010/main" val="1160118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7F38D-14FE-DDBE-204B-2C0E8E65F47C}"/>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D3CDD186-A7D0-5202-F633-56595371B87D}"/>
              </a:ext>
            </a:extLst>
          </p:cNvPr>
          <p:cNvSpPr>
            <a:spLocks noGrp="1"/>
          </p:cNvSpPr>
          <p:nvPr>
            <p:ph type="body" sz="quarter" idx="16"/>
          </p:nvPr>
        </p:nvSpPr>
        <p:spPr>
          <a:xfrm>
            <a:off x="594560" y="1204120"/>
            <a:ext cx="5389274" cy="471498"/>
          </a:xfrm>
        </p:spPr>
        <p:txBody>
          <a:bodyPr/>
          <a:lstStyle/>
          <a:p>
            <a:r>
              <a:rPr lang="en-US"/>
              <a:t>Risks</a:t>
            </a:r>
          </a:p>
        </p:txBody>
      </p:sp>
      <p:sp>
        <p:nvSpPr>
          <p:cNvPr id="4" name="Content Placeholder 3">
            <a:extLst>
              <a:ext uri="{FF2B5EF4-FFF2-40B4-BE49-F238E27FC236}">
                <a16:creationId xmlns:a16="http://schemas.microsoft.com/office/drawing/2014/main" id="{49C44D8A-AA25-60D8-2AC3-F69BF4A64E80}"/>
              </a:ext>
            </a:extLst>
          </p:cNvPr>
          <p:cNvSpPr>
            <a:spLocks noGrp="1"/>
          </p:cNvSpPr>
          <p:nvPr>
            <p:ph sz="quarter" idx="15"/>
          </p:nvPr>
        </p:nvSpPr>
        <p:spPr/>
        <p:txBody>
          <a:bodyPr lIns="91440" tIns="45720" rIns="91440" bIns="45720" anchor="t"/>
          <a:lstStyle/>
          <a:p>
            <a:pPr marL="198755" indent="-198755"/>
            <a:r>
              <a:rPr lang="en-US" sz="1600" dirty="0">
                <a:latin typeface="Open Sans"/>
                <a:ea typeface="Open Sans"/>
                <a:cs typeface="Open Sans"/>
              </a:rPr>
              <a:t>Economic risks: Financial loss could result from an insufficient Disruptive Technology process, such as the failure to implement robust security measures to protect user data.</a:t>
            </a:r>
            <a:endParaRPr lang="en-US" sz="1600">
              <a:ea typeface="Open Sans"/>
              <a:cs typeface="Open Sans"/>
            </a:endParaRPr>
          </a:p>
          <a:p>
            <a:pPr marL="198755" indent="-198755"/>
            <a:r>
              <a:rPr lang="en-US" sz="1600" dirty="0">
                <a:latin typeface="Open Sans"/>
                <a:ea typeface="Open Sans"/>
                <a:cs typeface="Open Sans"/>
              </a:rPr>
              <a:t>Operational risks: Incomplete or failed internal processes, including human resources and organizational dynamics, could lead to a breakdown in the application's functionality and accuracy.</a:t>
            </a:r>
            <a:endParaRPr lang="en-US">
              <a:ea typeface="Open Sans" panose="020B0606030504020204" pitchFamily="34" charset="0"/>
              <a:cs typeface="Open Sans" panose="020B0606030504020204" pitchFamily="34" charset="0"/>
            </a:endParaRPr>
          </a:p>
          <a:p>
            <a:pPr marL="198755" indent="-198755"/>
            <a:r>
              <a:rPr lang="en-US" sz="1600" dirty="0">
                <a:latin typeface="Open Sans"/>
                <a:ea typeface="Open Sans"/>
                <a:cs typeface="Open Sans"/>
              </a:rPr>
              <a:t>Technology risks: The likelihood of failure due to technical and engineering issues, such as image recognition technology problems, could result in inaccurate spider identification and potentially harm users.</a:t>
            </a:r>
            <a:endParaRPr lang="en-US" dirty="0"/>
          </a:p>
          <a:p>
            <a:pPr marL="198755" indent="-198755"/>
            <a:r>
              <a:rPr lang="en-US" sz="1600" dirty="0">
                <a:latin typeface="Open Sans"/>
                <a:ea typeface="Open Sans"/>
                <a:cs typeface="Open Sans"/>
              </a:rPr>
              <a:t>Quality risks: The risk of failing to deliver the desired level of quality demanded by the targeted market segment, such as providing inaccurate information about spiders or incorrect identification.</a:t>
            </a:r>
            <a:endParaRPr lang="en-US">
              <a:ea typeface="Open Sans" panose="020B0606030504020204" pitchFamily="34" charset="0"/>
              <a:cs typeface="Open Sans" panose="020B0606030504020204" pitchFamily="34" charset="0"/>
            </a:endParaRPr>
          </a:p>
          <a:p>
            <a:pPr marL="198755" indent="-198755"/>
            <a:endParaRPr lang="en-US" dirty="0">
              <a:ea typeface="Open Sans" panose="020B0606030504020204" pitchFamily="34" charset="0"/>
              <a:cs typeface="Open Sans" panose="020B0606030504020204" pitchFamily="34" charset="0"/>
            </a:endParaRPr>
          </a:p>
          <a:p>
            <a:pPr marL="0" indent="0">
              <a:buNone/>
            </a:pPr>
            <a:endParaRPr lang="en-US" dirty="0"/>
          </a:p>
        </p:txBody>
      </p:sp>
      <p:sp>
        <p:nvSpPr>
          <p:cNvPr id="5" name="Content Placeholder 4">
            <a:extLst>
              <a:ext uri="{FF2B5EF4-FFF2-40B4-BE49-F238E27FC236}">
                <a16:creationId xmlns:a16="http://schemas.microsoft.com/office/drawing/2014/main" id="{1A5B2C73-CD65-5D8C-0A8D-3DD8A1C20839}"/>
              </a:ext>
            </a:extLst>
          </p:cNvPr>
          <p:cNvSpPr>
            <a:spLocks noGrp="1"/>
          </p:cNvSpPr>
          <p:nvPr>
            <p:ph sz="quarter" idx="17"/>
          </p:nvPr>
        </p:nvSpPr>
        <p:spPr>
          <a:xfrm>
            <a:off x="6111261" y="1871373"/>
            <a:ext cx="5686182" cy="3894297"/>
          </a:xfrm>
        </p:spPr>
        <p:txBody>
          <a:bodyPr lIns="91440" tIns="45720" rIns="91440" bIns="45720" anchor="t"/>
          <a:lstStyle/>
          <a:p>
            <a:pPr marL="198755" indent="-198755"/>
            <a:r>
              <a:rPr lang="en-US" sz="1400" dirty="0">
                <a:latin typeface="Open Sans"/>
                <a:ea typeface="Open Sans"/>
                <a:cs typeface="Open Sans"/>
              </a:rPr>
              <a:t>Economic Risks: To reduce financial risks, a budget should be allocated for the development of the spider detector application. The budget should include adequate funds to implement security measures to protect user data.</a:t>
            </a:r>
          </a:p>
          <a:p>
            <a:pPr marL="198755" indent="-198755"/>
            <a:r>
              <a:rPr lang="en-US" sz="1400" dirty="0">
                <a:latin typeface="Open Sans"/>
                <a:ea typeface="Open Sans"/>
                <a:cs typeface="Open Sans"/>
              </a:rPr>
              <a:t>Operational Risks: To reduce operational risks, a detailed plan should be created for the development of the application, including clear roles and responsibilities for the project team members. What is more, testing procedures should be put in place to ensure that the application is functioning correctly and accurately.</a:t>
            </a:r>
            <a:endParaRPr lang="en-US" sz="1400">
              <a:ea typeface="Open Sans" panose="020B0606030504020204" pitchFamily="34" charset="0"/>
              <a:cs typeface="Open Sans" panose="020B0606030504020204" pitchFamily="34" charset="0"/>
            </a:endParaRPr>
          </a:p>
          <a:p>
            <a:pPr marL="198755" indent="-198755"/>
            <a:r>
              <a:rPr lang="en-US" sz="1400" dirty="0">
                <a:latin typeface="Open Sans"/>
                <a:ea typeface="Open Sans"/>
                <a:cs typeface="Open Sans"/>
              </a:rPr>
              <a:t>Technology Risks: To minimize technology risks, the project team should check twice the image recognition technology and other technical aspects of the application.</a:t>
            </a:r>
            <a:endParaRPr lang="en-US" sz="1400">
              <a:ea typeface="Open Sans" panose="020B0606030504020204" pitchFamily="34" charset="0"/>
              <a:cs typeface="Open Sans" panose="020B0606030504020204" pitchFamily="34" charset="0"/>
            </a:endParaRPr>
          </a:p>
          <a:p>
            <a:pPr marL="198755" indent="-198755"/>
            <a:r>
              <a:rPr lang="en-US" sz="1400" dirty="0">
                <a:latin typeface="Open Sans"/>
                <a:ea typeface="Open Sans"/>
                <a:cs typeface="Open Sans"/>
              </a:rPr>
              <a:t>Quality Risks: To minimalize quality risks, the project team should conduct testing and user feedback to identify and address any potential issues before releasing the application to the public. The application should be designed with clear instructions to ensure that users are aware of its limitations and potential risks.</a:t>
            </a:r>
            <a:endParaRPr lang="en-US" sz="1400" dirty="0"/>
          </a:p>
        </p:txBody>
      </p:sp>
      <p:sp>
        <p:nvSpPr>
          <p:cNvPr id="6" name="Title 5">
            <a:extLst>
              <a:ext uri="{FF2B5EF4-FFF2-40B4-BE49-F238E27FC236}">
                <a16:creationId xmlns:a16="http://schemas.microsoft.com/office/drawing/2014/main" id="{E3D5BAC0-5CDF-AEA9-591A-B57AA29E0E05}"/>
              </a:ext>
            </a:extLst>
          </p:cNvPr>
          <p:cNvSpPr>
            <a:spLocks noGrp="1"/>
          </p:cNvSpPr>
          <p:nvPr>
            <p:ph type="title"/>
          </p:nvPr>
        </p:nvSpPr>
        <p:spPr/>
        <p:txBody>
          <a:bodyPr/>
          <a:lstStyle/>
          <a:p>
            <a:r>
              <a:rPr lang="en-US"/>
              <a:t>Disruptive Technology Risks</a:t>
            </a:r>
          </a:p>
        </p:txBody>
      </p:sp>
      <p:sp>
        <p:nvSpPr>
          <p:cNvPr id="7" name="Text Placeholder 2">
            <a:extLst>
              <a:ext uri="{FF2B5EF4-FFF2-40B4-BE49-F238E27FC236}">
                <a16:creationId xmlns:a16="http://schemas.microsoft.com/office/drawing/2014/main" id="{38B26866-91BB-C46F-6076-1E75A978E22F}"/>
              </a:ext>
            </a:extLst>
          </p:cNvPr>
          <p:cNvSpPr txBox="1">
            <a:spLocks/>
          </p:cNvSpPr>
          <p:nvPr/>
        </p:nvSpPr>
        <p:spPr>
          <a:xfrm>
            <a:off x="6111262" y="1166335"/>
            <a:ext cx="5389274"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Contingency Plan</a:t>
            </a:r>
          </a:p>
        </p:txBody>
      </p:sp>
    </p:spTree>
    <p:extLst>
      <p:ext uri="{BB962C8B-B14F-4D97-AF65-F5344CB8AC3E}">
        <p14:creationId xmlns:p14="http://schemas.microsoft.com/office/powerpoint/2010/main" val="516176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dirty="0"/>
              <a:t>High-level concept design:</a:t>
            </a:r>
            <a:endParaRPr lang="en-GB" dirty="0"/>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7" name="TextBox 6">
            <a:extLst>
              <a:ext uri="{FF2B5EF4-FFF2-40B4-BE49-F238E27FC236}">
                <a16:creationId xmlns:a16="http://schemas.microsoft.com/office/drawing/2014/main" id="{0D4EB31B-C5A4-1AD5-1B4A-59D799DF1458}"/>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Excellent</a:t>
            </a:r>
            <a:endParaRPr lang="en-GB" dirty="0">
              <a:latin typeface="Open Sans"/>
              <a:ea typeface="Open Sans"/>
              <a:cs typeface="Calibri"/>
            </a:endParaRPr>
          </a:p>
        </p:txBody>
      </p:sp>
      <p:sp>
        <p:nvSpPr>
          <p:cNvPr id="8" name="TextBox 7">
            <a:extLst>
              <a:ext uri="{FF2B5EF4-FFF2-40B4-BE49-F238E27FC236}">
                <a16:creationId xmlns:a16="http://schemas.microsoft.com/office/drawing/2014/main" id="{213071C2-1B75-9118-3902-64FCF995C96D}"/>
              </a:ext>
            </a:extLst>
          </p:cNvPr>
          <p:cNvSpPr txBox="1"/>
          <p:nvPr/>
        </p:nvSpPr>
        <p:spPr>
          <a:xfrm>
            <a:off x="492466" y="2331342"/>
            <a:ext cx="511106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Reiterate:</a:t>
            </a:r>
          </a:p>
          <a:p>
            <a:pPr marL="285750" indent="-285750">
              <a:buFont typeface="Calibri"/>
              <a:buChar char="-"/>
            </a:pPr>
            <a:r>
              <a:rPr lang="en-US" dirty="0">
                <a:latin typeface="Open Sans"/>
                <a:ea typeface="Open Sans"/>
                <a:cs typeface="Open Sans"/>
              </a:rPr>
              <a:t>The users of my application are tourists visiting Australia</a:t>
            </a:r>
            <a:endParaRPr lang="en-US">
              <a:cs typeface="Calibri"/>
            </a:endParaRPr>
          </a:p>
          <a:p>
            <a:pPr marL="285750" indent="-285750">
              <a:buFont typeface="Calibri"/>
              <a:buChar char="-"/>
            </a:pPr>
            <a:r>
              <a:rPr lang="en-US" dirty="0">
                <a:latin typeface="Open Sans"/>
                <a:ea typeface="Open Sans"/>
                <a:cs typeface="Open Sans"/>
              </a:rPr>
              <a:t>Problem is that t</a:t>
            </a:r>
            <a:r>
              <a:rPr lang="en-GB" dirty="0" err="1">
                <a:latin typeface="Open Sans"/>
                <a:ea typeface="Open Sans"/>
                <a:cs typeface="Open Sans"/>
              </a:rPr>
              <a:t>ourists</a:t>
            </a:r>
            <a:r>
              <a:rPr lang="en-GB" dirty="0">
                <a:latin typeface="Open Sans"/>
                <a:ea typeface="Open Sans"/>
                <a:cs typeface="Open Sans"/>
              </a:rPr>
              <a:t> visiting Australia face the potential danger of being bitten by spiders</a:t>
            </a:r>
          </a:p>
          <a:p>
            <a:pPr marL="285750" indent="-285750">
              <a:buFont typeface="Calibri"/>
              <a:buChar char="-"/>
            </a:pPr>
            <a:r>
              <a:rPr lang="en-GB" dirty="0">
                <a:ea typeface="+mn-lt"/>
                <a:cs typeface="+mn-lt"/>
              </a:rPr>
              <a:t>The app will solve this problem by real-time spider identification using smartphone camera, and providing information about the spider's habitat, </a:t>
            </a:r>
            <a:r>
              <a:rPr lang="en-GB" dirty="0" err="1">
                <a:ea typeface="+mn-lt"/>
                <a:cs typeface="+mn-lt"/>
              </a:rPr>
              <a:t>behavior</a:t>
            </a:r>
            <a:r>
              <a:rPr lang="en-GB" dirty="0">
                <a:ea typeface="+mn-lt"/>
                <a:cs typeface="+mn-lt"/>
              </a:rPr>
              <a:t>, and level of danger to humans.</a:t>
            </a:r>
            <a:endParaRPr lang="en-GB" dirty="0">
              <a:latin typeface="Open Sans"/>
              <a:ea typeface="Open Sans"/>
              <a:cs typeface="Open Sans"/>
            </a:endParaRPr>
          </a:p>
        </p:txBody>
      </p:sp>
      <p:sp>
        <p:nvSpPr>
          <p:cNvPr id="6" name="TextBox 5">
            <a:extLst>
              <a:ext uri="{FF2B5EF4-FFF2-40B4-BE49-F238E27FC236}">
                <a16:creationId xmlns:a16="http://schemas.microsoft.com/office/drawing/2014/main" id="{45C6DB6B-BF2F-A640-8E3B-3E067270FA48}"/>
              </a:ext>
            </a:extLst>
          </p:cNvPr>
          <p:cNvSpPr txBox="1"/>
          <p:nvPr/>
        </p:nvSpPr>
        <p:spPr>
          <a:xfrm>
            <a:off x="6349160" y="2331342"/>
            <a:ext cx="526850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What else is important to your app?</a:t>
            </a:r>
          </a:p>
          <a:p>
            <a:pPr marL="285750" indent="-285750">
              <a:buFont typeface="Calibri"/>
              <a:buChar char="-"/>
            </a:pPr>
            <a:r>
              <a:rPr lang="en-US" dirty="0">
                <a:ea typeface="+mn-lt"/>
                <a:cs typeface="+mn-lt"/>
              </a:rPr>
              <a:t>The menu flow should be intuitive and easy to navigate for users</a:t>
            </a:r>
          </a:p>
          <a:p>
            <a:pPr marL="285750" indent="-285750">
              <a:buFont typeface="Calibri"/>
              <a:buChar char="-"/>
            </a:pPr>
            <a:r>
              <a:rPr lang="en-US" dirty="0">
                <a:ea typeface="+mn-lt"/>
                <a:cs typeface="+mn-lt"/>
              </a:rPr>
              <a:t>The information flow should be structured in a way that is easy to understand and follow for everyone.</a:t>
            </a:r>
          </a:p>
          <a:p>
            <a:pPr marL="285750" indent="-285750">
              <a:buFont typeface="Calibri"/>
              <a:buChar char="-"/>
            </a:pPr>
            <a:r>
              <a:rPr lang="en-US" dirty="0">
                <a:ea typeface="+mn-lt"/>
                <a:cs typeface="+mn-lt"/>
              </a:rPr>
              <a:t>The color scheme should be visually attractive and consistent throughout the app, with appropriate contrast and readability</a:t>
            </a:r>
          </a:p>
          <a:p>
            <a:pPr marL="285750" indent="-285750">
              <a:buFont typeface="Calibri"/>
              <a:buChar char="-"/>
            </a:pPr>
            <a:r>
              <a:rPr lang="en-US" dirty="0">
                <a:ea typeface="+mn-lt"/>
                <a:cs typeface="+mn-lt"/>
              </a:rPr>
              <a:t>The interaction style of the app should be user-friendly and intuitive</a:t>
            </a:r>
          </a:p>
        </p:txBody>
      </p:sp>
    </p:spTree>
    <p:extLst>
      <p:ext uri="{BB962C8B-B14F-4D97-AF65-F5344CB8AC3E}">
        <p14:creationId xmlns:p14="http://schemas.microsoft.com/office/powerpoint/2010/main" val="84827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a:t>Algorithm Embedding</a:t>
            </a:r>
            <a:r>
              <a:rPr lang="en-US"/>
              <a:t>:</a:t>
            </a:r>
            <a:endParaRPr lang="en-NL"/>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11144920" cy="4082714"/>
          </a:xfrm>
        </p:spPr>
        <p:txBody>
          <a:bodyPr wrap="square" lIns="91440" tIns="45720" rIns="91440" bIns="45720" anchor="t">
            <a:noAutofit/>
          </a:bodyPr>
          <a:lstStyle/>
          <a:p>
            <a:pPr marL="198755" indent="-198755"/>
            <a:r>
              <a:rPr lang="en-US" dirty="0">
                <a:latin typeface="Open Sans"/>
                <a:ea typeface="Open Sans"/>
                <a:cs typeface="Open Sans"/>
              </a:rPr>
              <a:t>The computer vision algorithm is embedded in the spider detection page of the application. </a:t>
            </a:r>
            <a:endParaRPr lang="en-US" dirty="0">
              <a:ea typeface="Open Sans"/>
              <a:cs typeface="Calibri"/>
            </a:endParaRPr>
          </a:p>
          <a:p>
            <a:pPr marL="198755" indent="-198755"/>
            <a:r>
              <a:rPr lang="en-US" dirty="0">
                <a:latin typeface="Open Sans"/>
                <a:ea typeface="Open Sans"/>
                <a:cs typeface="Open Sans"/>
              </a:rPr>
              <a:t>The algorithm is designed to analyze the images provided by the user and identify if a spider is present in the environment.</a:t>
            </a:r>
          </a:p>
          <a:p>
            <a:pPr marL="198755" indent="-198755"/>
            <a:r>
              <a:rPr lang="en-US" dirty="0">
                <a:latin typeface="Open Sans"/>
                <a:ea typeface="Open Sans"/>
                <a:cs typeface="Open Sans"/>
              </a:rPr>
              <a:t>The eventual algorithm will detect spiders in the user's environment by analyzing the input image using a trained machine learning model. The model is trained on a dataset of images of spiders and non-spiders, and it learns to identify the unique features and patterns that distinguish spiders from other objects in the environment.</a:t>
            </a:r>
            <a:endParaRPr lang="en-US" dirty="0">
              <a:ea typeface="Open Sans"/>
              <a:cs typeface="Open Sans"/>
            </a:endParaRPr>
          </a:p>
          <a:p>
            <a:pPr marL="198755" indent="-198755"/>
            <a:r>
              <a:rPr lang="en-US" dirty="0">
                <a:latin typeface="Open Sans"/>
                <a:ea typeface="Open Sans"/>
                <a:cs typeface="Open Sans"/>
              </a:rPr>
              <a:t>When the algorithm identified the spider in the image, it can provide the user with additional information about the spider, such as its species or potential danger.</a:t>
            </a:r>
            <a:endParaRPr lang="en-US" dirty="0">
              <a:ea typeface="Open Sans" panose="020B0606030504020204" pitchFamily="34" charset="0"/>
              <a:cs typeface="Open Sans" panose="020B0606030504020204" pitchFamily="34" charset="0"/>
            </a:endParaRPr>
          </a:p>
          <a:p>
            <a:pPr marL="198755" indent="-198755"/>
            <a:endParaRPr lang="en-US" dirty="0">
              <a:ea typeface="Open Sans" panose="020B0606030504020204" pitchFamily="34" charset="0"/>
              <a:cs typeface="Open Sans" panose="020B0606030504020204" pitchFamily="34" charset="0"/>
            </a:endParaRPr>
          </a:p>
          <a:p>
            <a:pPr marL="0" indent="0">
              <a:buNone/>
            </a:pPr>
            <a:endParaRPr lang="en-NL" dirty="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endParaRPr lang="en-GB"/>
          </a:p>
        </p:txBody>
      </p:sp>
      <p:sp>
        <p:nvSpPr>
          <p:cNvPr id="6" name="TextBox 5">
            <a:extLst>
              <a:ext uri="{FF2B5EF4-FFF2-40B4-BE49-F238E27FC236}">
                <a16:creationId xmlns:a16="http://schemas.microsoft.com/office/drawing/2014/main" id="{B1945A84-CBD0-7497-3EF2-D7608F0468D7}"/>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Sufficient</a:t>
            </a:r>
            <a:endParaRPr lang="en-GB" dirty="0">
              <a:latin typeface="Open Sans"/>
              <a:ea typeface="Open Sans"/>
              <a:cs typeface="Calibri"/>
            </a:endParaRPr>
          </a:p>
        </p:txBody>
      </p:sp>
      <p:sp>
        <p:nvSpPr>
          <p:cNvPr id="7" name="TextBox 6">
            <a:extLst>
              <a:ext uri="{FF2B5EF4-FFF2-40B4-BE49-F238E27FC236}">
                <a16:creationId xmlns:a16="http://schemas.microsoft.com/office/drawing/2014/main" id="{B2F4BEB6-8083-9390-AB4B-1E292C27497A}"/>
              </a:ext>
            </a:extLst>
          </p:cNvPr>
          <p:cNvSpPr txBox="1"/>
          <p:nvPr/>
        </p:nvSpPr>
        <p:spPr>
          <a:xfrm>
            <a:off x="536549" y="3427111"/>
            <a:ext cx="653430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1517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a:t>Continuous Learning</a:t>
            </a:r>
            <a:endParaRPr lang="en-GB"/>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75561"/>
            <a:ext cx="9652408" cy="4089011"/>
          </a:xfrm>
        </p:spPr>
        <p:txBody>
          <a:bodyPr wrap="square" lIns="91440" tIns="45720" rIns="91440" bIns="45720" anchor="t">
            <a:noAutofit/>
          </a:bodyPr>
          <a:lstStyle/>
          <a:p>
            <a:pPr marL="0" indent="0">
              <a:buNone/>
            </a:pPr>
            <a:r>
              <a:rPr lang="en-US" sz="2400" dirty="0">
                <a:latin typeface="Open Sans"/>
                <a:ea typeface="Open Sans"/>
                <a:cs typeface="Open Sans"/>
              </a:rPr>
              <a:t>Application design allows for continual (supervised) learning based on user input in two ways:</a:t>
            </a:r>
            <a:br>
              <a:rPr lang="en-US" sz="2400" dirty="0">
                <a:latin typeface="Open Sans"/>
                <a:ea typeface="Open Sans"/>
                <a:cs typeface="Open Sans"/>
              </a:rPr>
            </a:br>
            <a:endParaRPr lang="en-US" sz="2400" dirty="0">
              <a:ea typeface="Open Sans" panose="020B0606030504020204" pitchFamily="34" charset="0"/>
              <a:cs typeface="Open Sans" panose="020B0606030504020204" pitchFamily="34" charset="0"/>
            </a:endParaRPr>
          </a:p>
          <a:p>
            <a:pPr marL="198755" indent="-198755"/>
            <a:r>
              <a:rPr lang="en-US" dirty="0">
                <a:latin typeface="Open Sans"/>
                <a:ea typeface="Open Sans"/>
                <a:cs typeface="Open Sans"/>
              </a:rPr>
              <a:t>Users can label data giving feedback if there is a spider in the photo or not. This labeled data can be used to improve the accuracy of the model.</a:t>
            </a:r>
            <a:br>
              <a:rPr lang="en-US" dirty="0">
                <a:latin typeface="Open Sans"/>
                <a:ea typeface="Open Sans"/>
                <a:cs typeface="Open Sans"/>
              </a:rPr>
            </a:br>
            <a:endParaRPr lang="en-US" dirty="0"/>
          </a:p>
          <a:p>
            <a:pPr marL="198755" indent="-198755"/>
            <a:r>
              <a:rPr lang="en-US" dirty="0">
                <a:latin typeface="Open Sans"/>
                <a:ea typeface="Open Sans"/>
                <a:cs typeface="Open Sans"/>
              </a:rPr>
              <a:t>Users can rate the spider classification output provided by the model by selecting "yes" or "no" depending if the model correctly identifies the spider in the image. This feedback can be used to improve the accuracy of the model.</a:t>
            </a: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EA007EAD-3AB9-FFCE-0CD7-2A8E9FF1BF2A}"/>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Sufficient</a:t>
            </a:r>
            <a:endParaRPr lang="en-GB" dirty="0">
              <a:latin typeface="Open Sans"/>
              <a:ea typeface="Open Sans"/>
              <a:cs typeface="Calibri"/>
            </a:endParaRPr>
          </a:p>
        </p:txBody>
      </p:sp>
    </p:spTree>
    <p:extLst>
      <p:ext uri="{BB962C8B-B14F-4D97-AF65-F5344CB8AC3E}">
        <p14:creationId xmlns:p14="http://schemas.microsoft.com/office/powerpoint/2010/main" val="307172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dirty="0" smtClean="0"/>
              <a:t>25</a:t>
            </a:fld>
            <a:endParaRPr lang="nl-NL" dirty="0"/>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a:t>Feedback</a:t>
            </a:r>
            <a:endParaRPr lang="en-GB"/>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11144920" cy="4082714"/>
          </a:xfrm>
        </p:spPr>
        <p:txBody>
          <a:bodyPr wrap="square" lIns="91440" tIns="45720" rIns="91440" bIns="45720" anchor="t">
            <a:noAutofit/>
          </a:bodyPr>
          <a:lstStyle/>
          <a:p>
            <a:pPr marL="198755" indent="-198755"/>
            <a:r>
              <a:rPr lang="en-US" dirty="0">
                <a:latin typeface="Open Sans"/>
                <a:ea typeface="Open Sans"/>
                <a:cs typeface="Open Sans"/>
              </a:rPr>
              <a:t>Based on the positive user feedback and mentor suggestions, the spider detector application appears to have a transparent and intuitive design with good use of colors to communicate the level of threat posed by spiders. The addition of features such as saving the results of detected spiders and incorporating a form of continuous learning to improve prediction accuracy have further enhanced the application's functionality. What is more, the A/B test results showed that the use of special colors for different levels of threat increased user performance, highlighting the importance of incorporating more visual cues into the application's design. These design implications of the spider detector application, make it more useful to users. Overall, thanks to user and client feedback, as well as the test results, the user experience of the spider detection app has improved.</a:t>
            </a:r>
            <a:endParaRPr lang="en-US" dirty="0"/>
          </a:p>
          <a:p>
            <a:pPr marL="0" indent="0">
              <a:buNone/>
            </a:pPr>
            <a:endParaRPr lang="en-NL"/>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9E011FB2-C666-93D9-E3BB-A19A88E348D6}"/>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Insufficient, Sufficient &amp; Good</a:t>
            </a:r>
            <a:endParaRPr lang="en-GB" dirty="0">
              <a:latin typeface="Open Sans"/>
              <a:ea typeface="Open Sans"/>
              <a:cs typeface="Calibri"/>
            </a:endParaRPr>
          </a:p>
        </p:txBody>
      </p:sp>
    </p:spTree>
    <p:extLst>
      <p:ext uri="{BB962C8B-B14F-4D97-AF65-F5344CB8AC3E}">
        <p14:creationId xmlns:p14="http://schemas.microsoft.com/office/powerpoint/2010/main" val="2075920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dirty="0" smtClean="0"/>
              <a:t>26</a:t>
            </a:fld>
            <a:endParaRPr lang="nl-NL" dirty="0"/>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a:t>Low-level design</a:t>
            </a:r>
            <a:r>
              <a:rPr lang="en-US"/>
              <a:t>:</a:t>
            </a:r>
            <a:endParaRPr lang="en-NL"/>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75561"/>
            <a:ext cx="5514937" cy="4089011"/>
          </a:xfrm>
        </p:spPr>
        <p:txBody>
          <a:bodyPr wrap="square" lIns="91440" tIns="45720" rIns="91440" bIns="45720" anchor="t">
            <a:noAutofit/>
          </a:bodyPr>
          <a:lstStyle/>
          <a:p>
            <a:pPr marL="198755" indent="-198755"/>
            <a:r>
              <a:rPr lang="en-US" dirty="0">
                <a:latin typeface="Open Sans"/>
                <a:ea typeface="Open Sans"/>
                <a:cs typeface="Open Sans"/>
              </a:rPr>
              <a:t>The spider detector application's detailed design is centered around providing a simple and intuitive user experience. The interface features clear visual tips, such as color-coded indicators, to help users assess the level of threat posed by detected spiders. User tests show that the use of special colors, such as red for high levels of threat and green for low levels of threat, improves user safety and enjoyment of using the application.</a:t>
            </a:r>
            <a:endParaRPr lang="en-US" dirty="0"/>
          </a:p>
          <a:p>
            <a:pPr lvl="1"/>
            <a:endParaRPr lang="en-US" dirty="0"/>
          </a:p>
          <a:p>
            <a:pPr marL="0" indent="0">
              <a:buNone/>
            </a:pPr>
            <a:endParaRPr lang="en-NL" dirty="0"/>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42818676-501C-E637-0CCD-BA492F75466B}"/>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Excellent</a:t>
            </a:r>
            <a:endParaRPr lang="en-GB" dirty="0">
              <a:latin typeface="Open Sans"/>
              <a:ea typeface="Open Sans"/>
              <a:cs typeface="Calibri"/>
            </a:endParaRPr>
          </a:p>
        </p:txBody>
      </p:sp>
      <p:pic>
        <p:nvPicPr>
          <p:cNvPr id="8" name="Picture 8">
            <a:extLst>
              <a:ext uri="{FF2B5EF4-FFF2-40B4-BE49-F238E27FC236}">
                <a16:creationId xmlns:a16="http://schemas.microsoft.com/office/drawing/2014/main" id="{9D0392F4-0E27-DFB3-A100-272EB1B1EFD6}"/>
              </a:ext>
            </a:extLst>
          </p:cNvPr>
          <p:cNvPicPr>
            <a:picLocks noChangeAspect="1"/>
          </p:cNvPicPr>
          <p:nvPr/>
        </p:nvPicPr>
        <p:blipFill>
          <a:blip r:embed="rId2"/>
          <a:stretch>
            <a:fillRect/>
          </a:stretch>
        </p:blipFill>
        <p:spPr>
          <a:xfrm>
            <a:off x="9233425" y="139360"/>
            <a:ext cx="2743200" cy="2221396"/>
          </a:xfrm>
          <a:prstGeom prst="rect">
            <a:avLst/>
          </a:prstGeom>
        </p:spPr>
      </p:pic>
      <p:pic>
        <p:nvPicPr>
          <p:cNvPr id="9" name="Picture 9">
            <a:extLst>
              <a:ext uri="{FF2B5EF4-FFF2-40B4-BE49-F238E27FC236}">
                <a16:creationId xmlns:a16="http://schemas.microsoft.com/office/drawing/2014/main" id="{2F95AA0D-5244-D27B-940D-7B35328C7911}"/>
              </a:ext>
            </a:extLst>
          </p:cNvPr>
          <p:cNvPicPr>
            <a:picLocks noChangeAspect="1"/>
          </p:cNvPicPr>
          <p:nvPr/>
        </p:nvPicPr>
        <p:blipFill>
          <a:blip r:embed="rId3"/>
          <a:stretch>
            <a:fillRect/>
          </a:stretch>
        </p:blipFill>
        <p:spPr>
          <a:xfrm>
            <a:off x="6210615" y="2016692"/>
            <a:ext cx="2743200" cy="2207458"/>
          </a:xfrm>
          <a:prstGeom prst="rect">
            <a:avLst/>
          </a:prstGeom>
        </p:spPr>
      </p:pic>
      <p:pic>
        <p:nvPicPr>
          <p:cNvPr id="10" name="Picture 10">
            <a:extLst>
              <a:ext uri="{FF2B5EF4-FFF2-40B4-BE49-F238E27FC236}">
                <a16:creationId xmlns:a16="http://schemas.microsoft.com/office/drawing/2014/main" id="{A1F4051E-A154-9D1D-CF2C-62AAA94ACB18}"/>
              </a:ext>
            </a:extLst>
          </p:cNvPr>
          <p:cNvPicPr>
            <a:picLocks noChangeAspect="1"/>
          </p:cNvPicPr>
          <p:nvPr/>
        </p:nvPicPr>
        <p:blipFill>
          <a:blip r:embed="rId4"/>
          <a:stretch>
            <a:fillRect/>
          </a:stretch>
        </p:blipFill>
        <p:spPr>
          <a:xfrm>
            <a:off x="9176747" y="3427008"/>
            <a:ext cx="2743200" cy="2271091"/>
          </a:xfrm>
          <a:prstGeom prst="rect">
            <a:avLst/>
          </a:prstGeom>
        </p:spPr>
      </p:pic>
    </p:spTree>
    <p:extLst>
      <p:ext uri="{BB962C8B-B14F-4D97-AF65-F5344CB8AC3E}">
        <p14:creationId xmlns:p14="http://schemas.microsoft.com/office/powerpoint/2010/main" val="2778009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a:t>Wireframe Prototype</a:t>
            </a:r>
            <a:r>
              <a:rPr lang="en-US"/>
              <a:t>:</a:t>
            </a:r>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11144920" cy="4082714"/>
          </a:xfrm>
        </p:spPr>
        <p:txBody>
          <a:bodyPr wrap="square" lIns="91440" tIns="45720" rIns="91440" bIns="45720" anchor="t">
            <a:noAutofit/>
          </a:bodyPr>
          <a:lstStyle/>
          <a:p>
            <a:pPr marL="0" indent="0">
              <a:buNone/>
            </a:pPr>
            <a:r>
              <a:rPr lang="en-US" dirty="0">
                <a:latin typeface="Open Sans"/>
                <a:ea typeface="Open Sans"/>
                <a:cs typeface="Open Sans"/>
              </a:rPr>
              <a:t>Download wireframe:</a:t>
            </a:r>
            <a:r>
              <a:rPr lang="en-US" dirty="0">
                <a:solidFill>
                  <a:schemeClr val="tx2">
                    <a:lumMod val="60000"/>
                    <a:lumOff val="40000"/>
                  </a:schemeClr>
                </a:solidFill>
                <a:latin typeface="Open Sans"/>
                <a:ea typeface="Open Sans"/>
                <a:cs typeface="Open Sans"/>
                <a:hlinkClick r:id="rId2">
                  <a:extLst>
                    <a:ext uri="{A12FA001-AC4F-418D-AE19-62706E023703}">
                      <ahyp:hlinkClr xmlns:ahyp="http://schemas.microsoft.com/office/drawing/2018/hyperlinkcolor" val="tx"/>
                    </a:ext>
                  </a:extLst>
                </a:hlinkClick>
              </a:rPr>
              <a:t>https://github.com/BredaUniversityADSAI/2022-23c-1fcmgt-reg-ai-01-DominikSzewczyk224180/blob/main/Self-study/HCAI_Wireframe_Spider%20detector_Dominik.zip</a:t>
            </a:r>
            <a:r>
              <a:rPr lang="en-US" dirty="0">
                <a:solidFill>
                  <a:schemeClr val="tx2">
                    <a:lumMod val="60000"/>
                    <a:lumOff val="40000"/>
                  </a:schemeClr>
                </a:solidFill>
                <a:latin typeface="Open Sans"/>
                <a:ea typeface="Open Sans"/>
                <a:cs typeface="Open Sans"/>
              </a:rPr>
              <a:t>  </a:t>
            </a:r>
            <a:endParaRPr lang="en-US" dirty="0">
              <a:solidFill>
                <a:schemeClr val="tx2">
                  <a:lumMod val="60000"/>
                  <a:lumOff val="40000"/>
                </a:schemeClr>
              </a:solidFill>
              <a:ea typeface="Open Sans" panose="020B0606030504020204" pitchFamily="34" charset="0"/>
              <a:cs typeface="Open Sans" panose="020B0606030504020204" pitchFamily="34" charset="0"/>
            </a:endParaRPr>
          </a:p>
          <a:p>
            <a:pPr marL="0" indent="0">
              <a:buNone/>
            </a:pPr>
            <a:endParaRPr lang="en-US" dirty="0">
              <a:solidFill>
                <a:schemeClr val="tx2">
                  <a:lumMod val="60000"/>
                  <a:lumOff val="40000"/>
                </a:schemeClr>
              </a:solidFill>
              <a:latin typeface="Open Sans"/>
              <a:ea typeface="Open Sans"/>
              <a:cs typeface="Open Sans"/>
            </a:endParaRPr>
          </a:p>
          <a:p>
            <a:pPr marL="0" indent="0">
              <a:buNone/>
            </a:pPr>
            <a:r>
              <a:rPr lang="en-US">
                <a:latin typeface="Open Sans"/>
                <a:ea typeface="Open Sans"/>
                <a:cs typeface="Open Sans"/>
              </a:rPr>
              <a:t>Live demo: </a:t>
            </a:r>
            <a:r>
              <a:rPr lang="en-US" dirty="0">
                <a:latin typeface="Open Sans"/>
                <a:ea typeface="Open Sans"/>
                <a:cs typeface="Open Sans"/>
                <a:hlinkClick r:id="rId3">
                  <a:extLst>
                    <a:ext uri="{A12FA001-AC4F-418D-AE19-62706E023703}">
                      <ahyp:hlinkClr xmlns:ahyp="http://schemas.microsoft.com/office/drawing/2018/hyperlinkcolor" val="tx"/>
                    </a:ext>
                  </a:extLst>
                </a:hlinkClick>
              </a:rPr>
              <a:t>https://pr.to/S7RP36/</a:t>
            </a:r>
            <a:r>
              <a:rPr lang="en-US" dirty="0">
                <a:latin typeface="Open Sans"/>
                <a:ea typeface="Open Sans"/>
                <a:cs typeface="Open Sans"/>
              </a:rPr>
              <a:t>   </a:t>
            </a:r>
            <a:br>
              <a:rPr lang="en-US" dirty="0">
                <a:latin typeface="Open Sans"/>
                <a:ea typeface="Open Sans"/>
                <a:cs typeface="Open Sans"/>
              </a:rPr>
            </a:br>
            <a:endParaRPr lang="en-US" dirty="0">
              <a:latin typeface="Open Sans"/>
              <a:ea typeface="Open Sans"/>
              <a:cs typeface="Open Sans"/>
            </a:endParaRPr>
          </a:p>
          <a:p>
            <a:pPr marL="0" indent="0">
              <a:buNone/>
            </a:pPr>
            <a:r>
              <a:rPr lang="en-US" dirty="0">
                <a:latin typeface="Open Sans"/>
                <a:ea typeface="Open Sans"/>
                <a:cs typeface="Open Sans"/>
              </a:rPr>
              <a:t>Recorded demo: </a:t>
            </a:r>
            <a:r>
              <a:rPr lang="en-US" dirty="0">
                <a:solidFill>
                  <a:schemeClr val="tx1">
                    <a:lumMod val="95000"/>
                    <a:lumOff val="5000"/>
                  </a:schemeClr>
                </a:solidFill>
                <a:latin typeface="Open Sans"/>
                <a:ea typeface="Open Sans"/>
                <a:cs typeface="Open Sans"/>
                <a:hlinkClick r:id="rId4">
                  <a:extLst>
                    <a:ext uri="{A12FA001-AC4F-418D-AE19-62706E023703}">
                      <ahyp:hlinkClr xmlns:ahyp="http://schemas.microsoft.com/office/drawing/2018/hyperlinkcolor" val="tx"/>
                    </a:ext>
                  </a:extLst>
                </a:hlinkClick>
              </a:rPr>
              <a:t>https://github.com/BredaUniversityADSAI/2022-23c-1fcmgt-reg-ai-01-DominikSzewczyk224180/blob/main/Self-study/Spider%20Detector%20-%20Proto.io%20player%20-%20Google%20Chrome%202023-04-05%2020-53-18.mp4</a:t>
            </a:r>
            <a:r>
              <a:rPr lang="en-US" dirty="0">
                <a:solidFill>
                  <a:schemeClr val="tx1">
                    <a:lumMod val="95000"/>
                    <a:lumOff val="5000"/>
                  </a:schemeClr>
                </a:solidFill>
                <a:latin typeface="Open Sans"/>
                <a:ea typeface="Open Sans"/>
                <a:cs typeface="Open Sans"/>
              </a:rPr>
              <a:t> </a:t>
            </a:r>
            <a:endParaRPr lang="en-US" dirty="0">
              <a:solidFill>
                <a:schemeClr val="tx1">
                  <a:lumMod val="95000"/>
                  <a:lumOff val="5000"/>
                </a:schemeClr>
              </a:solidFill>
              <a:ea typeface="Open Sans"/>
              <a:cs typeface="Open Sans"/>
            </a:endParaRP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6A0486F8-85D7-6FB2-BF19-CABCACCA886D}"/>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Sufficient, Good &amp; Excellent</a:t>
            </a:r>
            <a:endParaRPr lang="en-GB" dirty="0">
              <a:latin typeface="Open Sans"/>
              <a:ea typeface="Open Sans"/>
              <a:cs typeface="Calibri"/>
            </a:endParaRPr>
          </a:p>
        </p:txBody>
      </p:sp>
    </p:spTree>
    <p:extLst>
      <p:ext uri="{BB962C8B-B14F-4D97-AF65-F5344CB8AC3E}">
        <p14:creationId xmlns:p14="http://schemas.microsoft.com/office/powerpoint/2010/main" val="1128172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nl-NL" dirty="0" err="1"/>
              <a:t>Thank</a:t>
            </a:r>
            <a:r>
              <a:rPr lang="nl-NL" dirty="0"/>
              <a:t> </a:t>
            </a:r>
            <a:r>
              <a:rPr lang="nl-NL" dirty="0" err="1"/>
              <a:t>you</a:t>
            </a:r>
            <a:r>
              <a:rPr lang="nl-NL" dirty="0"/>
              <a:t>!</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t>Any questions?</a:t>
            </a:r>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28</a:t>
            </a:fld>
            <a:endParaRPr lang="nl-NL"/>
          </a:p>
        </p:txBody>
      </p:sp>
    </p:spTree>
    <p:extLst>
      <p:ext uri="{BB962C8B-B14F-4D97-AF65-F5344CB8AC3E}">
        <p14:creationId xmlns:p14="http://schemas.microsoft.com/office/powerpoint/2010/main" val="1391861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15046D-6E77-83D5-92E7-A4620CC2342B}"/>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C38C0C9E-719C-DFEE-C3E7-3246C919E74B}"/>
              </a:ext>
            </a:extLst>
          </p:cNvPr>
          <p:cNvSpPr>
            <a:spLocks noGrp="1"/>
          </p:cNvSpPr>
          <p:nvPr>
            <p:ph sz="quarter" idx="15"/>
          </p:nvPr>
        </p:nvSpPr>
        <p:spPr/>
        <p:txBody>
          <a:bodyPr lIns="91440" tIns="45720" rIns="91440" bIns="45720" anchor="t">
            <a:noAutofit/>
          </a:bodyPr>
          <a:lstStyle/>
          <a:p>
            <a:pPr marL="198755" indent="-198755"/>
            <a:r>
              <a:rPr lang="en-GB" dirty="0">
                <a:latin typeface="Open Sans"/>
                <a:ea typeface="Open Sans"/>
                <a:cs typeface="Open Sans"/>
              </a:rPr>
              <a:t>More and more people visit Australia every year. This beautiful country has a lot amazing places, but we can also come across threats, especially for tourists. Spiders are one of them. An application that allows you to detect spiders, show the level of threat and some of the most important information would certainly make life easier for users because with such an application they could feel safer. Thanks to that they would be able to explore Australia with more pleasure. The app should also reduce the number of people bitten by poisonous spiders. Tourists often have no idea what spider they are dealing with, the application would help them learn more about it and also reduce the danger of being attacked. Applications available on the market are able to provide information about the spider, but they do not inform about the scale of the threat and what we should do next. The applications that we have on the market now may work well in a zoo or a pet store, but not in a natural environment. </a:t>
            </a:r>
            <a:endParaRPr lang="en-GB">
              <a:ea typeface="Open Sans" panose="020B0606030504020204" pitchFamily="34" charset="0"/>
              <a:cs typeface="Open Sans" panose="020B0606030504020204" pitchFamily="34" charset="0"/>
            </a:endParaRPr>
          </a:p>
          <a:p>
            <a:pPr marL="198755" indent="-198755"/>
            <a:endParaRPr lang="en-GB" dirty="0">
              <a:ea typeface="Open Sans"/>
              <a:cs typeface="Open Sans"/>
            </a:endParaRPr>
          </a:p>
        </p:txBody>
      </p:sp>
      <p:sp>
        <p:nvSpPr>
          <p:cNvPr id="4" name="Title 3">
            <a:extLst>
              <a:ext uri="{FF2B5EF4-FFF2-40B4-BE49-F238E27FC236}">
                <a16:creationId xmlns:a16="http://schemas.microsoft.com/office/drawing/2014/main" id="{BAF48EF4-E1AC-21EE-2181-B94AA587D0B2}"/>
              </a:ext>
            </a:extLst>
          </p:cNvPr>
          <p:cNvSpPr>
            <a:spLocks noGrp="1"/>
          </p:cNvSpPr>
          <p:nvPr>
            <p:ph type="title"/>
          </p:nvPr>
        </p:nvSpPr>
        <p:spPr/>
        <p:txBody>
          <a:bodyPr lIns="91440" tIns="45720" rIns="91440" bIns="45720" anchor="t"/>
          <a:lstStyle/>
          <a:p>
            <a:r>
              <a:rPr lang="en-GB" sz="3200" dirty="0">
                <a:latin typeface="Open Sans Semibold"/>
                <a:ea typeface="Open Sans Semibold"/>
                <a:cs typeface="Open Sans Semibold"/>
              </a:rPr>
              <a:t>Conduct market research &amp; target audience analysis</a:t>
            </a:r>
            <a:endParaRPr lang="en-US" sz="3200" dirty="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384734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042F34-F5BF-0FF2-DF13-9C392742A4DB}"/>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5B19287A-5DC2-D109-9446-44A500D011E5}"/>
              </a:ext>
            </a:extLst>
          </p:cNvPr>
          <p:cNvSpPr>
            <a:spLocks noGrp="1"/>
          </p:cNvSpPr>
          <p:nvPr>
            <p:ph sz="quarter" idx="15"/>
          </p:nvPr>
        </p:nvSpPr>
        <p:spPr/>
        <p:txBody>
          <a:bodyPr lIns="91440" tIns="45720" rIns="91440" bIns="45720" anchor="t">
            <a:noAutofit/>
          </a:bodyPr>
          <a:lstStyle/>
          <a:p>
            <a:pPr marL="198755" indent="-198755"/>
            <a:r>
              <a:rPr lang="en-GB" dirty="0">
                <a:latin typeface="Open Sans"/>
                <a:ea typeface="Open Sans"/>
                <a:cs typeface="Open Sans"/>
              </a:rPr>
              <a:t>The application will use image recognition technology to identify spiders based on a photo but will also have a live camera option. The app will use artificial intelligence and machine learning algorithms to identify the spider. The application will then provide information about the spider, including its habitat, behaviour, and level of danger to humans. The application will also include a threat level system that ranks spiders on a scale from low to high based on the level of danger to humans. The application will be designed to be user-friendly and easy to navigate, with a clean and modern interface that allows users to quickly access the information they need. </a:t>
            </a:r>
            <a:endParaRPr lang="en-GB">
              <a:ea typeface="Open Sans" panose="020B0606030504020204" pitchFamily="34" charset="0"/>
              <a:cs typeface="Open Sans" panose="020B0606030504020204" pitchFamily="34" charset="0"/>
            </a:endParaRPr>
          </a:p>
          <a:p>
            <a:pPr marL="198755" indent="-198755"/>
            <a:endParaRPr lang="en-GB" dirty="0">
              <a:ea typeface="Open Sans"/>
              <a:cs typeface="Open Sans"/>
            </a:endParaRPr>
          </a:p>
        </p:txBody>
      </p:sp>
      <p:sp>
        <p:nvSpPr>
          <p:cNvPr id="4" name="Title 3">
            <a:extLst>
              <a:ext uri="{FF2B5EF4-FFF2-40B4-BE49-F238E27FC236}">
                <a16:creationId xmlns:a16="http://schemas.microsoft.com/office/drawing/2014/main" id="{591A5227-AF95-6DF5-1357-7C98388B061B}"/>
              </a:ext>
            </a:extLst>
          </p:cNvPr>
          <p:cNvSpPr>
            <a:spLocks noGrp="1"/>
          </p:cNvSpPr>
          <p:nvPr>
            <p:ph type="title"/>
          </p:nvPr>
        </p:nvSpPr>
        <p:spPr/>
        <p:txBody>
          <a:bodyPr lIns="91440" tIns="45720" rIns="91440" bIns="45720" anchor="t"/>
          <a:lstStyle/>
          <a:p>
            <a:r>
              <a:rPr lang="en-GB" dirty="0"/>
              <a:t>Argue</a:t>
            </a:r>
            <a:r>
              <a:rPr lang="en-GB" dirty="0">
                <a:latin typeface="Open Sans Semibold"/>
                <a:ea typeface="Open Sans Semibold"/>
                <a:cs typeface="Open Sans Semibold"/>
              </a:rPr>
              <a:t> for proposal feasibility</a:t>
            </a:r>
            <a:endParaRPr lang="en-US" dirty="0">
              <a:latin typeface="Open Sans Semibold"/>
            </a:endParaRPr>
          </a:p>
        </p:txBody>
      </p:sp>
    </p:spTree>
    <p:extLst>
      <p:ext uri="{BB962C8B-B14F-4D97-AF65-F5344CB8AC3E}">
        <p14:creationId xmlns:p14="http://schemas.microsoft.com/office/powerpoint/2010/main" val="397691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E3116-EC56-E2F3-8BEA-06169BFE2329}"/>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C30C3B90-0DE4-F8BE-292E-CED8FFDCF08E}"/>
              </a:ext>
            </a:extLst>
          </p:cNvPr>
          <p:cNvSpPr>
            <a:spLocks noGrp="1"/>
          </p:cNvSpPr>
          <p:nvPr>
            <p:ph sz="quarter" idx="15"/>
          </p:nvPr>
        </p:nvSpPr>
        <p:spPr>
          <a:xfrm>
            <a:off x="537882" y="1471381"/>
            <a:ext cx="5458261" cy="4154984"/>
          </a:xfrm>
        </p:spPr>
        <p:txBody>
          <a:bodyPr lIns="91440" tIns="45720" rIns="91440" bIns="45720" anchor="t">
            <a:noAutofit/>
          </a:bodyPr>
          <a:lstStyle/>
          <a:p>
            <a:pPr marL="198755" indent="-198755">
              <a:buAutoNum type="arabicPeriod"/>
            </a:pPr>
            <a:r>
              <a:rPr lang="en-GB" sz="1800" dirty="0">
                <a:latin typeface="Open Sans"/>
                <a:ea typeface="Open Sans"/>
                <a:cs typeface="Open Sans"/>
              </a:rPr>
              <a:t>Families planning to go to Australia:</a:t>
            </a:r>
          </a:p>
          <a:p>
            <a:pPr marL="198755" indent="-198755">
              <a:buChar char="•"/>
            </a:pPr>
            <a:r>
              <a:rPr lang="en-GB" sz="1800" dirty="0">
                <a:latin typeface="Open Sans"/>
                <a:ea typeface="Open Sans"/>
                <a:cs typeface="Open Sans"/>
              </a:rPr>
              <a:t>Age: 25-45 years old</a:t>
            </a:r>
          </a:p>
          <a:p>
            <a:pPr marL="198755" indent="-198755">
              <a:buChar char="•"/>
            </a:pPr>
            <a:r>
              <a:rPr lang="en-GB" sz="1800" dirty="0">
                <a:latin typeface="Open Sans"/>
                <a:ea typeface="Open Sans"/>
                <a:cs typeface="Open Sans"/>
              </a:rPr>
              <a:t>Income: Middle to high income bracket</a:t>
            </a:r>
          </a:p>
          <a:p>
            <a:pPr marL="198755" indent="-198755">
              <a:buChar char="•"/>
            </a:pPr>
            <a:r>
              <a:rPr lang="en-GB" sz="1800" dirty="0">
                <a:latin typeface="Open Sans"/>
                <a:ea typeface="Open Sans"/>
                <a:cs typeface="Open Sans"/>
              </a:rPr>
              <a:t>Education: High school to postgraduate level</a:t>
            </a:r>
          </a:p>
          <a:p>
            <a:pPr marL="198755" indent="-198755">
              <a:buChar char="•"/>
            </a:pPr>
            <a:r>
              <a:rPr lang="en-GB" sz="1800" dirty="0">
                <a:latin typeface="Open Sans"/>
                <a:ea typeface="Open Sans"/>
                <a:cs typeface="Open Sans"/>
              </a:rPr>
              <a:t>Family size: Two or more people, including children</a:t>
            </a:r>
          </a:p>
          <a:p>
            <a:pPr marL="198755" indent="-198755">
              <a:buChar char="•"/>
            </a:pPr>
            <a:r>
              <a:rPr lang="en-GB" sz="1800" dirty="0">
                <a:latin typeface="Open Sans"/>
                <a:ea typeface="Open Sans"/>
                <a:cs typeface="Open Sans"/>
              </a:rPr>
              <a:t>Geographic location: Nationwide or regional areas with potential spider presence</a:t>
            </a:r>
          </a:p>
          <a:p>
            <a:pPr marL="198755" indent="-198755">
              <a:buChar char="•"/>
            </a:pPr>
            <a:r>
              <a:rPr lang="en-GB" sz="1800" dirty="0">
                <a:latin typeface="Open Sans"/>
                <a:ea typeface="Open Sans"/>
                <a:cs typeface="Open Sans"/>
              </a:rPr>
              <a:t>Behavorial: Safety-conscious, interested in outdoor activities and wildlife encounters, likely to seek professional help for spider-related issues</a:t>
            </a:r>
          </a:p>
        </p:txBody>
      </p:sp>
      <p:sp>
        <p:nvSpPr>
          <p:cNvPr id="4" name="Title 3">
            <a:extLst>
              <a:ext uri="{FF2B5EF4-FFF2-40B4-BE49-F238E27FC236}">
                <a16:creationId xmlns:a16="http://schemas.microsoft.com/office/drawing/2014/main" id="{CBFB20DE-B834-FF8D-B21E-733C793BB751}"/>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Market Segmentation</a:t>
            </a:r>
            <a:endParaRPr lang="en-GB" dirty="0"/>
          </a:p>
        </p:txBody>
      </p:sp>
      <p:sp>
        <p:nvSpPr>
          <p:cNvPr id="6" name="Content Placeholder 2">
            <a:extLst>
              <a:ext uri="{FF2B5EF4-FFF2-40B4-BE49-F238E27FC236}">
                <a16:creationId xmlns:a16="http://schemas.microsoft.com/office/drawing/2014/main" id="{78016D5E-3532-CBC8-9338-8F878C3C228D}"/>
              </a:ext>
            </a:extLst>
          </p:cNvPr>
          <p:cNvSpPr txBox="1">
            <a:spLocks/>
          </p:cNvSpPr>
          <p:nvPr/>
        </p:nvSpPr>
        <p:spPr>
          <a:xfrm>
            <a:off x="5898332" y="1466343"/>
            <a:ext cx="5458261" cy="4154984"/>
          </a:xfrm>
          <a:prstGeom prst="rect">
            <a:avLst/>
          </a:prstGeom>
        </p:spPr>
        <p:txBody>
          <a:bodyPr lIns="91440" tIns="45720" rIns="91440" bIns="45720" anchor="t">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accent2"/>
                </a:solidFill>
                <a:latin typeface="Open Sans"/>
                <a:ea typeface="Open Sans"/>
                <a:cs typeface="Open Sans"/>
              </a:rPr>
              <a:t>2.</a:t>
            </a:r>
            <a:r>
              <a:rPr lang="en-GB" sz="1800">
                <a:latin typeface="Open Sans"/>
                <a:ea typeface="Open Sans"/>
                <a:cs typeface="Open Sans"/>
              </a:rPr>
              <a:t>Photographers planning to go to Australia:</a:t>
            </a:r>
            <a:endParaRPr lang="en-US"/>
          </a:p>
          <a:p>
            <a:pPr marL="198755" indent="-198755"/>
            <a:r>
              <a:rPr lang="en-GB" sz="1800" dirty="0">
                <a:latin typeface="Open Sans"/>
                <a:ea typeface="Open Sans"/>
                <a:cs typeface="Open Sans"/>
              </a:rPr>
              <a:t>Age: 18-45 years old</a:t>
            </a:r>
            <a:endParaRPr lang="en-GB" dirty="0"/>
          </a:p>
          <a:p>
            <a:pPr marL="198755" indent="-198755"/>
            <a:r>
              <a:rPr lang="en-GB" sz="1800" dirty="0">
                <a:latin typeface="Open Sans"/>
                <a:ea typeface="Open Sans"/>
                <a:cs typeface="Open Sans"/>
              </a:rPr>
              <a:t>Income: Variable, has savings.</a:t>
            </a:r>
            <a:endParaRPr lang="en-GB" sz="1800" dirty="0">
              <a:ea typeface="Open Sans"/>
              <a:cs typeface="Open Sans"/>
            </a:endParaRPr>
          </a:p>
          <a:p>
            <a:pPr marL="198755" indent="-198755"/>
            <a:r>
              <a:rPr lang="en-GB" sz="1800" dirty="0">
                <a:latin typeface="Open Sans"/>
                <a:ea typeface="Open Sans"/>
                <a:cs typeface="Open Sans"/>
              </a:rPr>
              <a:t>Education: High school to postgraduate level</a:t>
            </a:r>
            <a:endParaRPr lang="en-GB" dirty="0"/>
          </a:p>
          <a:p>
            <a:pPr marL="198755" indent="-198755"/>
            <a:r>
              <a:rPr lang="en-GB" sz="1800" dirty="0">
                <a:latin typeface="Open Sans"/>
                <a:ea typeface="Open Sans"/>
                <a:cs typeface="Open Sans"/>
              </a:rPr>
              <a:t>Geographic location: Nationwide or international</a:t>
            </a:r>
            <a:endParaRPr lang="en-GB" dirty="0"/>
          </a:p>
          <a:p>
            <a:pPr marL="198755" indent="-198755"/>
            <a:r>
              <a:rPr lang="en-GB" sz="1800" dirty="0">
                <a:latin typeface="Open Sans"/>
                <a:ea typeface="Open Sans"/>
                <a:cs typeface="Open Sans"/>
              </a:rPr>
              <a:t>Behavorial: Adventurous, interested in nature and wildlife photography, willing to take risks for the perfect shot, likely to invest in high-quality equipment and resources for spider detection and photography</a:t>
            </a:r>
            <a:endParaRPr lang="en-GB" dirty="0"/>
          </a:p>
          <a:p>
            <a:pPr marL="198755" indent="-198755">
              <a:buAutoNum type="arabicPeriod"/>
            </a:pPr>
            <a:endParaRPr lang="en-GB" sz="1800" dirty="0">
              <a:latin typeface="Open Sans"/>
              <a:ea typeface="Open Sans"/>
              <a:cs typeface="Open Sans"/>
            </a:endParaRPr>
          </a:p>
        </p:txBody>
      </p:sp>
    </p:spTree>
    <p:extLst>
      <p:ext uri="{BB962C8B-B14F-4D97-AF65-F5344CB8AC3E}">
        <p14:creationId xmlns:p14="http://schemas.microsoft.com/office/powerpoint/2010/main" val="322633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7DDF9-5689-1EA6-16D2-718D911624DE}"/>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5" name="Picture 5">
            <a:extLst>
              <a:ext uri="{FF2B5EF4-FFF2-40B4-BE49-F238E27FC236}">
                <a16:creationId xmlns:a16="http://schemas.microsoft.com/office/drawing/2014/main" id="{F020BA47-8101-55FF-085E-5EEF43ABD000}"/>
              </a:ext>
            </a:extLst>
          </p:cNvPr>
          <p:cNvPicPr>
            <a:picLocks noGrp="1" noChangeAspect="1"/>
          </p:cNvPicPr>
          <p:nvPr>
            <p:ph sz="quarter" idx="15"/>
          </p:nvPr>
        </p:nvPicPr>
        <p:blipFill>
          <a:blip r:embed="rId2"/>
          <a:stretch>
            <a:fillRect/>
          </a:stretch>
        </p:blipFill>
        <p:spPr>
          <a:xfrm>
            <a:off x="537712" y="1483976"/>
            <a:ext cx="7391021" cy="4154984"/>
          </a:xfrm>
        </p:spPr>
      </p:pic>
      <p:sp>
        <p:nvSpPr>
          <p:cNvPr id="4" name="Title 3">
            <a:extLst>
              <a:ext uri="{FF2B5EF4-FFF2-40B4-BE49-F238E27FC236}">
                <a16:creationId xmlns:a16="http://schemas.microsoft.com/office/drawing/2014/main" id="{75B2D2DE-DD9A-3A88-6C57-6ACCEC320EA2}"/>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User Persona</a:t>
            </a:r>
            <a:endParaRPr lang="en-GB" dirty="0"/>
          </a:p>
        </p:txBody>
      </p:sp>
      <p:sp>
        <p:nvSpPr>
          <p:cNvPr id="6" name="TextBox 5">
            <a:extLst>
              <a:ext uri="{FF2B5EF4-FFF2-40B4-BE49-F238E27FC236}">
                <a16:creationId xmlns:a16="http://schemas.microsoft.com/office/drawing/2014/main" id="{869F4E65-23EA-9215-4128-D1151EEFF9AD}"/>
              </a:ext>
            </a:extLst>
          </p:cNvPr>
          <p:cNvSpPr txBox="1"/>
          <p:nvPr/>
        </p:nvSpPr>
        <p:spPr>
          <a:xfrm>
            <a:off x="8112467" y="1481177"/>
            <a:ext cx="344222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 application should ensure the safety of John and his family. It should allow him to identify spider species using image recognition technology. What is more, it should assess the level of danger when John scans a spider and provide information about it. With the application, tourists should feel safe while exploring Australia.</a:t>
            </a:r>
            <a:endParaRPr lang="en-US" sz="2000">
              <a:cs typeface="Calibri" panose="020F0502020204030204"/>
            </a:endParaRPr>
          </a:p>
        </p:txBody>
      </p:sp>
    </p:spTree>
    <p:extLst>
      <p:ext uri="{BB962C8B-B14F-4D97-AF65-F5344CB8AC3E}">
        <p14:creationId xmlns:p14="http://schemas.microsoft.com/office/powerpoint/2010/main" val="204694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76DF1-F3DF-1F3E-A025-C959DFACDBDA}"/>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F5768071-5000-4C32-5CAE-C3CA3BC7E676}"/>
              </a:ext>
            </a:extLst>
          </p:cNvPr>
          <p:cNvSpPr>
            <a:spLocks noGrp="1"/>
          </p:cNvSpPr>
          <p:nvPr>
            <p:ph sz="quarter" idx="15"/>
          </p:nvPr>
        </p:nvSpPr>
        <p:spPr/>
        <p:txBody>
          <a:bodyPr lIns="91440" tIns="45720" rIns="91440" bIns="45720" anchor="t">
            <a:noAutofit/>
          </a:bodyPr>
          <a:lstStyle/>
          <a:p>
            <a:pPr marL="198755" indent="-198755"/>
            <a:r>
              <a:rPr lang="en-GB" sz="1800" dirty="0">
                <a:latin typeface="Open Sans"/>
                <a:ea typeface="Open Sans"/>
                <a:cs typeface="Open Sans"/>
              </a:rPr>
              <a:t>When I was reviewing the data, I observed examples of bias:</a:t>
            </a:r>
            <a:endParaRPr lang="en-GB" sz="1800" dirty="0">
              <a:latin typeface="Open Sans"/>
              <a:ea typeface="Open Sans" panose="020B0606030504020204" pitchFamily="34" charset="0"/>
              <a:cs typeface="Open Sans" panose="020B0606030504020204" pitchFamily="34" charset="0"/>
            </a:endParaRPr>
          </a:p>
          <a:p>
            <a:pPr marL="198755" indent="-198755"/>
            <a:r>
              <a:rPr lang="en-GB" sz="1800" dirty="0">
                <a:latin typeface="Open Sans"/>
                <a:ea typeface="Open Sans"/>
                <a:cs typeface="Open Sans"/>
              </a:rPr>
              <a:t>Firstly, I focused on racism, and it wasn’t so hard to find out that most of the pictures with black people have the title “mining”. We can clearly see pictures of black people, sometimes also children, which are working without any tools, In horrible conditions. Thats strange that there is that much bias to black people among this date, and for sure it shouldn't look like that. </a:t>
            </a:r>
            <a:endParaRPr lang="en-GB" sz="1800">
              <a:ea typeface="Open Sans" panose="020B0606030504020204" pitchFamily="34" charset="0"/>
              <a:cs typeface="Open Sans" panose="020B0606030504020204" pitchFamily="34" charset="0"/>
            </a:endParaRPr>
          </a:p>
          <a:p>
            <a:pPr marL="198755" indent="-198755"/>
            <a:r>
              <a:rPr lang="en-GB" sz="1800" dirty="0">
                <a:latin typeface="Open Sans"/>
                <a:ea typeface="Open Sans"/>
                <a:cs typeface="Open Sans"/>
              </a:rPr>
              <a:t>What is more, I checked all photos with weddings and unfortunately there is another example of bias. All of wedding couples are heterosexual. There we have clear example of bias against homosexuality. </a:t>
            </a:r>
            <a:endParaRPr lang="en-GB" sz="1800">
              <a:ea typeface="Open Sans" panose="020B0606030504020204" pitchFamily="34" charset="0"/>
              <a:cs typeface="Open Sans" panose="020B0606030504020204" pitchFamily="34" charset="0"/>
            </a:endParaRPr>
          </a:p>
          <a:p>
            <a:pPr marL="198755" indent="-198755"/>
            <a:r>
              <a:rPr lang="en-GB" sz="1800" dirty="0">
                <a:latin typeface="Open Sans"/>
                <a:ea typeface="Open Sans"/>
                <a:cs typeface="Open Sans"/>
              </a:rPr>
              <a:t>Biases are a big threat these days and we should do everything we can to prevent them. People who are victims of bias could have real problems because of discrimination. Especially teenagers are at risk because it is more difficult for them to deal with bias. </a:t>
            </a:r>
            <a:endParaRPr lang="en-GB" sz="1800">
              <a:ea typeface="Open Sans" panose="020B0606030504020204" pitchFamily="34" charset="0"/>
              <a:cs typeface="Open Sans" panose="020B0606030504020204" pitchFamily="34" charset="0"/>
            </a:endParaRPr>
          </a:p>
          <a:p>
            <a:pPr marL="198755" indent="-198755"/>
            <a:r>
              <a:rPr lang="en-GB" sz="1800" dirty="0">
                <a:latin typeface="Open Sans"/>
                <a:ea typeface="Open Sans"/>
                <a:cs typeface="Open Sans"/>
              </a:rPr>
              <a:t>Nowadays more and more companies remember about it and they wouldn't like to cooperate with biased applications. So is important to check our data before creating the model because biased data prevents us from starting the project. </a:t>
            </a:r>
            <a:endParaRPr lang="en-GB" sz="1800"/>
          </a:p>
          <a:p>
            <a:pPr marL="198755" indent="-198755"/>
            <a:endParaRPr lang="en-GB" dirty="0">
              <a:ea typeface="Open Sans"/>
              <a:cs typeface="Open Sans"/>
            </a:endParaRPr>
          </a:p>
        </p:txBody>
      </p:sp>
      <p:sp>
        <p:nvSpPr>
          <p:cNvPr id="4" name="Title 3">
            <a:extLst>
              <a:ext uri="{FF2B5EF4-FFF2-40B4-BE49-F238E27FC236}">
                <a16:creationId xmlns:a16="http://schemas.microsoft.com/office/drawing/2014/main" id="{D9A77B38-6906-9825-644C-211049C0BB95}"/>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Bias in </a:t>
            </a:r>
            <a:r>
              <a:rPr lang="en-GB" dirty="0" err="1">
                <a:latin typeface="Open Sans Semibold"/>
                <a:ea typeface="Open Sans Semibold"/>
                <a:cs typeface="Open Sans Semibold"/>
              </a:rPr>
              <a:t>Imsitu</a:t>
            </a:r>
            <a:r>
              <a:rPr lang="en-GB" dirty="0">
                <a:latin typeface="Open Sans Semibold"/>
                <a:ea typeface="Open Sans Semibold"/>
                <a:cs typeface="Open Sans Semibold"/>
              </a:rPr>
              <a:t> dataset</a:t>
            </a:r>
            <a:endParaRPr lang="en-GB" dirty="0"/>
          </a:p>
        </p:txBody>
      </p:sp>
    </p:spTree>
    <p:extLst>
      <p:ext uri="{BB962C8B-B14F-4D97-AF65-F5344CB8AC3E}">
        <p14:creationId xmlns:p14="http://schemas.microsoft.com/office/powerpoint/2010/main" val="197842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98EA17-EE2F-7E9B-68D1-FCE763654C03}"/>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Content Placeholder 2">
            <a:extLst>
              <a:ext uri="{FF2B5EF4-FFF2-40B4-BE49-F238E27FC236}">
                <a16:creationId xmlns:a16="http://schemas.microsoft.com/office/drawing/2014/main" id="{A958DBA2-C8F4-8218-DE94-E3783D49AC27}"/>
              </a:ext>
            </a:extLst>
          </p:cNvPr>
          <p:cNvSpPr>
            <a:spLocks noGrp="1"/>
          </p:cNvSpPr>
          <p:nvPr>
            <p:ph sz="quarter" idx="15"/>
          </p:nvPr>
        </p:nvSpPr>
        <p:spPr/>
        <p:txBody>
          <a:bodyPr lIns="91440" tIns="45720" rIns="91440" bIns="45720" anchor="t">
            <a:noAutofit/>
          </a:bodyPr>
          <a:lstStyle/>
          <a:p>
            <a:pPr marL="198755" indent="-198755"/>
            <a:r>
              <a:rPr lang="en-GB" dirty="0">
                <a:latin typeface="Open Sans"/>
                <a:ea typeface="Open Sans"/>
                <a:cs typeface="Open Sans"/>
              </a:rPr>
              <a:t>When I was analysing data, I focused on 2 examples of bias, so I will show two ideas on how to mitigate bias in the </a:t>
            </a:r>
            <a:r>
              <a:rPr lang="en-GB" dirty="0" err="1">
                <a:latin typeface="Open Sans"/>
                <a:ea typeface="Open Sans"/>
                <a:cs typeface="Open Sans"/>
              </a:rPr>
              <a:t>Imsitu</a:t>
            </a:r>
            <a:r>
              <a:rPr lang="en-GB" dirty="0">
                <a:latin typeface="Open Sans"/>
                <a:ea typeface="Open Sans"/>
                <a:cs typeface="Open Sans"/>
              </a:rPr>
              <a:t> dataset.  </a:t>
            </a:r>
            <a:endParaRPr lang="en-GB" dirty="0">
              <a:latin typeface="Open Sans"/>
              <a:ea typeface="Open Sans" panose="020B0606030504020204" pitchFamily="34" charset="0"/>
              <a:cs typeface="Open Sans" panose="020B0606030504020204" pitchFamily="34" charset="0"/>
            </a:endParaRPr>
          </a:p>
          <a:p>
            <a:pPr marL="198755" indent="-198755"/>
            <a:r>
              <a:rPr lang="en-GB" dirty="0">
                <a:latin typeface="Open Sans"/>
                <a:ea typeface="Open Sans"/>
                <a:cs typeface="Open Sans"/>
              </a:rPr>
              <a:t>First sensitive/protected attribute which I identified is skin colour in groups of people working in mines. We should use Fairness Through Unawareness method to remove pictures of black people who are forced to mine in terrible conditions. This method will mitigate bias in the </a:t>
            </a:r>
            <a:r>
              <a:rPr lang="en-GB" dirty="0" err="1">
                <a:latin typeface="Open Sans"/>
                <a:ea typeface="Open Sans"/>
                <a:cs typeface="Open Sans"/>
              </a:rPr>
              <a:t>Imsitu</a:t>
            </a:r>
            <a:r>
              <a:rPr lang="en-GB" dirty="0">
                <a:latin typeface="Open Sans"/>
                <a:ea typeface="Open Sans"/>
                <a:cs typeface="Open Sans"/>
              </a:rPr>
              <a:t> dataset because racist images will be removed, stopping their use and future distribution. </a:t>
            </a:r>
            <a:endParaRPr lang="en-GB" dirty="0">
              <a:ea typeface="Open Sans" panose="020B0606030504020204" pitchFamily="34" charset="0"/>
              <a:cs typeface="Open Sans" panose="020B0606030504020204" pitchFamily="34" charset="0"/>
            </a:endParaRPr>
          </a:p>
          <a:p>
            <a:pPr marL="198755" indent="-198755"/>
            <a:r>
              <a:rPr lang="en-GB" dirty="0">
                <a:latin typeface="Open Sans"/>
                <a:ea typeface="Open Sans"/>
                <a:cs typeface="Open Sans"/>
              </a:rPr>
              <a:t>Second, identified sensitive/protected attribute is gender of the married couple. In this case, we should use Fairness Through Awareness method by adding photos of homosexual couples. This will be fair, and will definitely help mitigate bias in the </a:t>
            </a:r>
            <a:r>
              <a:rPr lang="en-GB" dirty="0" err="1">
                <a:latin typeface="Open Sans"/>
                <a:ea typeface="Open Sans"/>
                <a:cs typeface="Open Sans"/>
              </a:rPr>
              <a:t>Imsitu</a:t>
            </a:r>
            <a:r>
              <a:rPr lang="en-GB" dirty="0">
                <a:latin typeface="Open Sans"/>
                <a:ea typeface="Open Sans"/>
                <a:cs typeface="Open Sans"/>
              </a:rPr>
              <a:t> dataset because balance will be maintained. </a:t>
            </a:r>
            <a:endParaRPr lang="en-GB"/>
          </a:p>
          <a:p>
            <a:pPr marL="198755" indent="-198755"/>
            <a:endParaRPr lang="en-GB" dirty="0">
              <a:ea typeface="Open Sans"/>
              <a:cs typeface="Open Sans"/>
            </a:endParaRPr>
          </a:p>
        </p:txBody>
      </p:sp>
      <p:sp>
        <p:nvSpPr>
          <p:cNvPr id="4" name="Title 3">
            <a:extLst>
              <a:ext uri="{FF2B5EF4-FFF2-40B4-BE49-F238E27FC236}">
                <a16:creationId xmlns:a16="http://schemas.microsoft.com/office/drawing/2014/main" id="{DF1F0004-A027-4D7B-D9F7-759291780479}"/>
              </a:ext>
            </a:extLst>
          </p:cNvPr>
          <p:cNvSpPr>
            <a:spLocks noGrp="1"/>
          </p:cNvSpPr>
          <p:nvPr>
            <p:ph type="title"/>
          </p:nvPr>
        </p:nvSpPr>
        <p:spPr>
          <a:xfrm>
            <a:off x="456015" y="412477"/>
            <a:ext cx="11730589" cy="867684"/>
          </a:xfrm>
        </p:spPr>
        <p:txBody>
          <a:bodyPr lIns="91440" tIns="45720" rIns="91440" bIns="45720" anchor="t"/>
          <a:lstStyle/>
          <a:p>
            <a:r>
              <a:rPr lang="en-GB" dirty="0">
                <a:latin typeface="Open Sans Semibold"/>
                <a:ea typeface="Open Sans Semibold"/>
                <a:cs typeface="Open Sans Semibold"/>
              </a:rPr>
              <a:t>How to mitigate bias in the </a:t>
            </a:r>
            <a:r>
              <a:rPr lang="en-GB" dirty="0" err="1">
                <a:latin typeface="Open Sans Semibold"/>
                <a:ea typeface="Open Sans Semibold"/>
                <a:cs typeface="Open Sans Semibold"/>
              </a:rPr>
              <a:t>Imsitu</a:t>
            </a:r>
            <a:r>
              <a:rPr lang="en-GB" dirty="0">
                <a:latin typeface="Open Sans Semibold"/>
                <a:ea typeface="Open Sans Semibold"/>
                <a:cs typeface="Open Sans Semibold"/>
              </a:rPr>
              <a:t> dataset?</a:t>
            </a:r>
            <a:endParaRPr lang="en-US" dirty="0"/>
          </a:p>
        </p:txBody>
      </p:sp>
    </p:spTree>
    <p:extLst>
      <p:ext uri="{BB962C8B-B14F-4D97-AF65-F5344CB8AC3E}">
        <p14:creationId xmlns:p14="http://schemas.microsoft.com/office/powerpoint/2010/main" val="286219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36546-7B58-A7AF-6999-9032448EB9E7}"/>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Content Placeholder 3">
            <a:extLst>
              <a:ext uri="{FF2B5EF4-FFF2-40B4-BE49-F238E27FC236}">
                <a16:creationId xmlns:a16="http://schemas.microsoft.com/office/drawing/2014/main" id="{81485D55-35C4-B5C7-9B24-D687D6A09867}"/>
              </a:ext>
            </a:extLst>
          </p:cNvPr>
          <p:cNvSpPr>
            <a:spLocks noGrp="1"/>
          </p:cNvSpPr>
          <p:nvPr>
            <p:ph sz="quarter" idx="15"/>
          </p:nvPr>
        </p:nvSpPr>
        <p:spPr>
          <a:xfrm>
            <a:off x="588682" y="2123158"/>
            <a:ext cx="11144920" cy="3735895"/>
          </a:xfrm>
        </p:spPr>
        <p:txBody>
          <a:bodyPr wrap="square" lIns="91440" tIns="45720" rIns="91440" bIns="45720" anchor="t">
            <a:noAutofit/>
          </a:bodyPr>
          <a:lstStyle/>
          <a:p>
            <a:pPr marL="198755" indent="-198755"/>
            <a:r>
              <a:rPr lang="en-US" dirty="0">
                <a:latin typeface="Open Sans"/>
                <a:ea typeface="Open Sans"/>
                <a:cs typeface="Open Sans"/>
              </a:rPr>
              <a:t>The dataset</a:t>
            </a:r>
          </a:p>
          <a:p>
            <a:pPr marL="198755" indent="-198755"/>
            <a:r>
              <a:rPr lang="en-US" dirty="0">
                <a:latin typeface="Open Sans"/>
                <a:ea typeface="Open Sans"/>
                <a:cs typeface="Open Sans"/>
              </a:rPr>
              <a:t>Baselines</a:t>
            </a:r>
          </a:p>
          <a:p>
            <a:pPr marL="198755" indent="-198755"/>
            <a:r>
              <a:rPr lang="en-US" dirty="0">
                <a:latin typeface="Open Sans"/>
                <a:ea typeface="Open Sans"/>
                <a:cs typeface="Open Sans"/>
              </a:rPr>
              <a:t>Preprocessing</a:t>
            </a:r>
            <a:endParaRPr lang="en-US">
              <a:ea typeface="Open Sans"/>
              <a:cs typeface="Open Sans"/>
            </a:endParaRPr>
          </a:p>
          <a:p>
            <a:pPr marL="198755" indent="-198755"/>
            <a:r>
              <a:rPr lang="en-US" dirty="0">
                <a:latin typeface="Open Sans"/>
                <a:ea typeface="Open Sans"/>
                <a:cs typeface="Open Sans"/>
              </a:rPr>
              <a:t>CNN architecture</a:t>
            </a:r>
          </a:p>
          <a:p>
            <a:pPr marL="198755" indent="-198755"/>
            <a:r>
              <a:rPr lang="en-US" dirty="0">
                <a:latin typeface="Open Sans"/>
                <a:ea typeface="Open Sans"/>
                <a:cs typeface="Open Sans"/>
              </a:rPr>
              <a:t>CNN training</a:t>
            </a:r>
            <a:endParaRPr lang="en-US">
              <a:ea typeface="Open Sans"/>
              <a:cs typeface="Open Sans"/>
            </a:endParaRPr>
          </a:p>
          <a:p>
            <a:pPr marL="198755" indent="-198755"/>
            <a:r>
              <a:rPr lang="en-US" dirty="0">
                <a:latin typeface="Open Sans"/>
                <a:ea typeface="Open Sans"/>
                <a:cs typeface="Open Sans"/>
              </a:rPr>
              <a:t>Model performance</a:t>
            </a:r>
            <a:endParaRPr lang="en-US" dirty="0">
              <a:ea typeface="Open Sans"/>
              <a:cs typeface="Open Sans"/>
            </a:endParaRPr>
          </a:p>
          <a:p>
            <a:pPr marL="198755" indent="-198755"/>
            <a:r>
              <a:rPr lang="en-US" dirty="0">
                <a:latin typeface="Open Sans"/>
                <a:ea typeface="Open Sans"/>
                <a:cs typeface="Open Sans"/>
              </a:rPr>
              <a:t>Error analysis</a:t>
            </a:r>
            <a:endParaRPr lang="en-GB"/>
          </a:p>
          <a:p>
            <a:pPr marL="198755" indent="-198755"/>
            <a:r>
              <a:rPr lang="en-US" dirty="0">
                <a:latin typeface="Open Sans"/>
                <a:ea typeface="Open Sans"/>
                <a:cs typeface="Open Sans"/>
              </a:rPr>
              <a:t>Iteration</a:t>
            </a:r>
          </a:p>
          <a:p>
            <a:pPr marL="0" indent="0">
              <a:buNone/>
            </a:pPr>
            <a:endParaRPr lang="en-GB" dirty="0">
              <a:latin typeface="Open Sans"/>
              <a:ea typeface="Open Sans"/>
              <a:cs typeface="Open Sans"/>
            </a:endParaRPr>
          </a:p>
          <a:p>
            <a:pPr marL="0" indent="0">
              <a:buNone/>
            </a:pPr>
            <a:endParaRPr lang="en-GB"/>
          </a:p>
        </p:txBody>
      </p:sp>
      <p:sp>
        <p:nvSpPr>
          <p:cNvPr id="5" name="Title 4">
            <a:extLst>
              <a:ext uri="{FF2B5EF4-FFF2-40B4-BE49-F238E27FC236}">
                <a16:creationId xmlns:a16="http://schemas.microsoft.com/office/drawing/2014/main" id="{A11E718B-5A95-BE71-D1B4-7A7830DAB288}"/>
              </a:ext>
            </a:extLst>
          </p:cNvPr>
          <p:cNvSpPr>
            <a:spLocks noGrp="1"/>
          </p:cNvSpPr>
          <p:nvPr>
            <p:ph type="title"/>
          </p:nvPr>
        </p:nvSpPr>
        <p:spPr/>
        <p:txBody>
          <a:bodyPr lIns="91440" tIns="45720" rIns="91440" bIns="45720" anchor="t"/>
          <a:lstStyle/>
          <a:p>
            <a:r>
              <a:rPr lang="en-NL">
                <a:latin typeface="Open Sans Semibold"/>
                <a:ea typeface="Open Sans Semibold"/>
                <a:cs typeface="Open Sans Semibold"/>
              </a:rPr>
              <a:t>Proof-of-Concept: Deep Learning</a:t>
            </a:r>
            <a:endParaRPr lang="en-GB"/>
          </a:p>
        </p:txBody>
      </p:sp>
    </p:spTree>
    <p:extLst>
      <p:ext uri="{BB962C8B-B14F-4D97-AF65-F5344CB8AC3E}">
        <p14:creationId xmlns:p14="http://schemas.microsoft.com/office/powerpoint/2010/main" val="353481649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CD5E63A3821441BBE345F9A9049786" ma:contentTypeVersion="6" ma:contentTypeDescription="Create a new document." ma:contentTypeScope="" ma:versionID="e87659aff39ef09fffd11711a27bed09">
  <xsd:schema xmlns:xsd="http://www.w3.org/2001/XMLSchema" xmlns:xs="http://www.w3.org/2001/XMLSchema" xmlns:p="http://schemas.microsoft.com/office/2006/metadata/properties" xmlns:ns2="e531028b-e095-4ef4-acdf-5a82e8f269f9" targetNamespace="http://schemas.microsoft.com/office/2006/metadata/properties" ma:root="true" ma:fieldsID="560eacfb0359438ad028823f31e78a57" ns2:_="">
    <xsd:import namespace="e531028b-e095-4ef4-acdf-5a82e8f269f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31028b-e095-4ef4-acdf-5a82e8f269f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e531028b-e095-4ef4-acdf-5a82e8f269f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98039B-097C-45F7-96F7-4909A2B39F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31028b-e095-4ef4-acdf-5a82e8f26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080B34-2E67-4CAF-8EF6-72F240EC50BC}">
  <ds:schemaRefs>
    <ds:schemaRef ds:uri="http://purl.org/dc/dcmitype/"/>
    <ds:schemaRef ds:uri="http://schemas.microsoft.com/office/2006/documentManagement/types"/>
    <ds:schemaRef ds:uri="http://purl.org/dc/elements/1.1/"/>
    <ds:schemaRef ds:uri="http://schemas.microsoft.com/office/2006/metadata/properties"/>
    <ds:schemaRef ds:uri="bd38d267-56bb-4e22-b975-199a06fd69fa"/>
    <ds:schemaRef ds:uri="http://www.w3.org/XML/1998/namespace"/>
    <ds:schemaRef ds:uri="http://schemas.microsoft.com/office/infopath/2007/PartnerControls"/>
    <ds:schemaRef ds:uri="http://schemas.openxmlformats.org/package/2006/metadata/core-properties"/>
    <ds:schemaRef ds:uri="d8c712e5-67fc-4595-93cb-a4164dd8eff3"/>
    <ds:schemaRef ds:uri="http://purl.org/dc/terms/"/>
    <ds:schemaRef ds:uri="e531028b-e095-4ef4-acdf-5a82e8f269f9"/>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143</TotalTime>
  <Words>1188</Words>
  <Application>Microsoft Office PowerPoint</Application>
  <PresentationFormat>Widescreen</PresentationFormat>
  <Paragraphs>181</Paragraphs>
  <Slides>28</Slides>
  <Notes>1</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TITLE SIDE</vt:lpstr>
      <vt:lpstr>TEXT SLIDE</vt:lpstr>
      <vt:lpstr>Project Proposal: Spider Detector</vt:lpstr>
      <vt:lpstr>AI Canvas: provide high-level overview</vt:lpstr>
      <vt:lpstr>Conduct market research &amp; target audience analysis</vt:lpstr>
      <vt:lpstr>Argue for proposal feasibility</vt:lpstr>
      <vt:lpstr>Market Segmentation</vt:lpstr>
      <vt:lpstr>User Persona</vt:lpstr>
      <vt:lpstr>Bias in Imsitu dataset</vt:lpstr>
      <vt:lpstr>How to mitigate bias in the Imsitu dataset?</vt:lpstr>
      <vt:lpstr>Proof-of-Concept: Deep Learning</vt:lpstr>
      <vt:lpstr>PoC: The dataset</vt:lpstr>
      <vt:lpstr>PoC: Baselines </vt:lpstr>
      <vt:lpstr>PoC: Preprocessing</vt:lpstr>
      <vt:lpstr>PoC: CNN architecture</vt:lpstr>
      <vt:lpstr>PoC: CNN training</vt:lpstr>
      <vt:lpstr>PoC: CNN training</vt:lpstr>
      <vt:lpstr>PoC: Model performance</vt:lpstr>
      <vt:lpstr>PoC: Error analysis</vt:lpstr>
      <vt:lpstr>PoC: Iteration </vt:lpstr>
      <vt:lpstr>PoC: Iteration </vt:lpstr>
      <vt:lpstr>Responsible AI (Transparency &amp; Interpretability)</vt:lpstr>
      <vt:lpstr>Disruptive Technology Risks</vt:lpstr>
      <vt:lpstr>HCAI - Application Design:</vt:lpstr>
      <vt:lpstr>HCAI - Application Design</vt:lpstr>
      <vt:lpstr>HCAI - Application Design:</vt:lpstr>
      <vt:lpstr>HCAI - Application Design:</vt:lpstr>
      <vt:lpstr>HCAI - Application Design:</vt:lpstr>
      <vt:lpstr>HCAI - Application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37</cp:revision>
  <dcterms:created xsi:type="dcterms:W3CDTF">2022-12-20T17:29:36Z</dcterms:created>
  <dcterms:modified xsi:type="dcterms:W3CDTF">2023-06-13T22:00:33Z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0x01010064CD5E63A3821441BBE345F9A9049786</vt:lpwstr>
  </property>
  <property fmtid="{D5CDD505-2E9C-101B-9397-08002B2CF9AE}" pid="3" name="MediaServiceImageTags">
    <vt:lpwstr/>
  </property>
</Properties>
</file>